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670" r:id="rId7"/>
    <p:sldId id="669" r:id="rId8"/>
    <p:sldId id="668" r:id="rId9"/>
    <p:sldId id="258" r:id="rId10"/>
    <p:sldId id="666" r:id="rId11"/>
    <p:sldId id="665" r:id="rId12"/>
    <p:sldId id="271" r:id="rId13"/>
    <p:sldId id="667" r:id="rId14"/>
    <p:sldId id="260" r:id="rId15"/>
    <p:sldId id="671" r:id="rId16"/>
    <p:sldId id="673" r:id="rId17"/>
    <p:sldId id="672" r:id="rId18"/>
    <p:sldId id="259" r:id="rId19"/>
  </p:sldIdLst>
  <p:sldSz cx="18288000" cy="10287000"/>
  <p:notesSz cx="7023100" cy="9309100"/>
  <p:embeddedFontLst>
    <p:embeddedFont>
      <p:font typeface="Rockwell" panose="02060603020205020403" pitchFamily="18" charset="0"/>
      <p:regular r:id="rId20"/>
      <p:bold r:id="rId21"/>
      <p:italic r:id="rId22"/>
      <p:boldItalic r:id="rId23"/>
    </p:embeddedFont>
    <p:embeddedFont>
      <p:font typeface="Tahoma" panose="020B0604030504040204" pitchFamily="3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2233F-921E-A144-4CDC-BD55EDADCBC4}" v="98" dt="2026-10-09T13:15:18.406"/>
    <p1510:client id="{A8003640-382E-DEDE-56BE-BE092887168D}" v="128" dt="2026-10-07T20:00:07.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FC193-7A05-4631-B681-B56EAB543D38}"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6857B86A-DEC1-407C-A1BB-5BF9ACCBCA6A}">
      <dgm:prSet phldrT="[Text]"/>
      <dgm:spPr/>
      <dgm:t>
        <a:bodyPr/>
        <a:lstStyle/>
        <a:p>
          <a:r>
            <a:rPr lang="en-US" b="1">
              <a:latin typeface="Tahoma" panose="020B0604030504040204" pitchFamily="34" charset="0"/>
              <a:ea typeface="Tahoma" panose="020B0604030504040204" pitchFamily="34" charset="0"/>
              <a:cs typeface="Tahoma" panose="020B0604030504040204" pitchFamily="34" charset="0"/>
            </a:rPr>
            <a:t>Curation</a:t>
          </a:r>
        </a:p>
      </dgm:t>
    </dgm:pt>
    <dgm:pt modelId="{8CA7BF9B-8199-4683-AD57-CB0086659013}" type="parTrans" cxnId="{B12F0503-977A-4B5D-8CB7-420B041FF863}">
      <dgm:prSet/>
      <dgm:spPr/>
      <dgm:t>
        <a:bodyPr/>
        <a:lstStyle/>
        <a:p>
          <a:endParaRPr lang="en-US"/>
        </a:p>
      </dgm:t>
    </dgm:pt>
    <dgm:pt modelId="{F087F24E-A7D7-4DCE-B2A7-9B941289621A}" type="sibTrans" cxnId="{B12F0503-977A-4B5D-8CB7-420B041FF863}">
      <dgm:prSet/>
      <dgm:spPr/>
      <dgm:t>
        <a:bodyPr/>
        <a:lstStyle/>
        <a:p>
          <a:endParaRPr lang="en-US"/>
        </a:p>
      </dgm:t>
    </dgm:pt>
    <dgm:pt modelId="{4C8BFA56-3F75-4CAD-90A3-2F214D699322}">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Perplexity</a:t>
          </a:r>
        </a:p>
      </dgm:t>
    </dgm:pt>
    <dgm:pt modelId="{9A6E3B20-A734-4412-84CF-0134D93D4B28}" type="parTrans" cxnId="{4CD5FCDD-1F8A-43A3-BD77-CBE3B3864C41}">
      <dgm:prSet/>
      <dgm:spPr/>
      <dgm:t>
        <a:bodyPr/>
        <a:lstStyle/>
        <a:p>
          <a:endParaRPr lang="en-US"/>
        </a:p>
      </dgm:t>
    </dgm:pt>
    <dgm:pt modelId="{7B50916F-B8BA-427F-B9F0-A301E54D7FB3}" type="sibTrans" cxnId="{4CD5FCDD-1F8A-43A3-BD77-CBE3B3864C41}">
      <dgm:prSet/>
      <dgm:spPr/>
      <dgm:t>
        <a:bodyPr/>
        <a:lstStyle/>
        <a:p>
          <a:endParaRPr lang="en-US"/>
        </a:p>
      </dgm:t>
    </dgm:pt>
    <dgm:pt modelId="{ABA77F75-8642-4931-8D7E-BE6C6DB9940D}">
      <dgm:prSet phldrT="[Text]"/>
      <dgm:spPr/>
      <dgm:t>
        <a:bodyPr/>
        <a:lstStyle/>
        <a:p>
          <a:r>
            <a:rPr lang="en-US" b="1">
              <a:latin typeface="Tahoma" panose="020B0604030504040204" pitchFamily="34" charset="0"/>
              <a:ea typeface="Tahoma" panose="020B0604030504040204" pitchFamily="34" charset="0"/>
              <a:cs typeface="Tahoma" panose="020B0604030504040204" pitchFamily="34" charset="0"/>
            </a:rPr>
            <a:t>Adapt</a:t>
          </a:r>
        </a:p>
      </dgm:t>
    </dgm:pt>
    <dgm:pt modelId="{FCF9AE1B-B22B-4F91-BFD8-DDBBF762F128}" type="parTrans" cxnId="{D959B3EA-A66A-4B40-901C-93ECD4985A93}">
      <dgm:prSet/>
      <dgm:spPr/>
      <dgm:t>
        <a:bodyPr/>
        <a:lstStyle/>
        <a:p>
          <a:endParaRPr lang="en-US"/>
        </a:p>
      </dgm:t>
    </dgm:pt>
    <dgm:pt modelId="{1A095211-ADB0-42CA-9F24-F1BC942872F3}" type="sibTrans" cxnId="{D959B3EA-A66A-4B40-901C-93ECD4985A93}">
      <dgm:prSet/>
      <dgm:spPr/>
      <dgm:t>
        <a:bodyPr/>
        <a:lstStyle/>
        <a:p>
          <a:endParaRPr lang="en-US"/>
        </a:p>
      </dgm:t>
    </dgm:pt>
    <dgm:pt modelId="{611C3B18-07F8-4A66-9682-97E24AEF6014}">
      <dgm:prSet phldrT="[Text]"/>
      <dgm:spPr/>
      <dgm:t>
        <a:bodyPr/>
        <a:lstStyle/>
        <a:p>
          <a:pPr>
            <a:buFont typeface="Wingdings" panose="05000000000000000000" pitchFamily="2" charset="2"/>
            <a:buChar char=""/>
          </a:pPr>
          <a:r>
            <a:rPr lang="en-US" err="1">
              <a:latin typeface="Tahoma" panose="020B0604030504040204" pitchFamily="34" charset="0"/>
              <a:ea typeface="Tahoma" panose="020B0604030504040204" pitchFamily="34" charset="0"/>
              <a:cs typeface="Tahoma" panose="020B0604030504040204" pitchFamily="34" charset="0"/>
            </a:rPr>
            <a:t>ChatGPT</a:t>
          </a:r>
          <a:endParaRPr lang="en-US">
            <a:latin typeface="Tahoma" panose="020B0604030504040204" pitchFamily="34" charset="0"/>
            <a:ea typeface="Tahoma" panose="020B0604030504040204" pitchFamily="34" charset="0"/>
            <a:cs typeface="Tahoma" panose="020B0604030504040204" pitchFamily="34" charset="0"/>
          </a:endParaRPr>
        </a:p>
      </dgm:t>
    </dgm:pt>
    <dgm:pt modelId="{5940BF2D-F08A-4150-9A86-173D9242DE8C}" type="parTrans" cxnId="{D5D61B4C-1312-427C-BDCC-013237D8A488}">
      <dgm:prSet/>
      <dgm:spPr/>
      <dgm:t>
        <a:bodyPr/>
        <a:lstStyle/>
        <a:p>
          <a:endParaRPr lang="en-US"/>
        </a:p>
      </dgm:t>
    </dgm:pt>
    <dgm:pt modelId="{477660C6-2B6D-4FB8-B9A3-D555E2082C2A}" type="sibTrans" cxnId="{D5D61B4C-1312-427C-BDCC-013237D8A488}">
      <dgm:prSet/>
      <dgm:spPr/>
      <dgm:t>
        <a:bodyPr/>
        <a:lstStyle/>
        <a:p>
          <a:endParaRPr lang="en-US"/>
        </a:p>
      </dgm:t>
    </dgm:pt>
    <dgm:pt modelId="{DA5DFAD8-E443-4F53-9341-A0903BBBD378}">
      <dgm:prSet phldrT="[Text]"/>
      <dgm:spPr/>
      <dgm:t>
        <a:bodyPr/>
        <a:lstStyle/>
        <a:p>
          <a:r>
            <a:rPr lang="en-US" b="1">
              <a:latin typeface="Tahoma" panose="020B0604030504040204" pitchFamily="34" charset="0"/>
              <a:ea typeface="Tahoma" panose="020B0604030504040204" pitchFamily="34" charset="0"/>
              <a:cs typeface="Tahoma" panose="020B0604030504040204" pitchFamily="34" charset="0"/>
            </a:rPr>
            <a:t>Create</a:t>
          </a:r>
        </a:p>
      </dgm:t>
    </dgm:pt>
    <dgm:pt modelId="{F6012B3B-01B0-4E7C-A363-0177B95D3DD8}" type="parTrans" cxnId="{0073D4C3-F488-4F79-B637-186FAECF6BAD}">
      <dgm:prSet/>
      <dgm:spPr/>
      <dgm:t>
        <a:bodyPr/>
        <a:lstStyle/>
        <a:p>
          <a:endParaRPr lang="en-US"/>
        </a:p>
      </dgm:t>
    </dgm:pt>
    <dgm:pt modelId="{76D9F54E-47B3-4FE0-B465-AD673964072E}" type="sibTrans" cxnId="{0073D4C3-F488-4F79-B637-186FAECF6BAD}">
      <dgm:prSet/>
      <dgm:spPr/>
      <dgm:t>
        <a:bodyPr/>
        <a:lstStyle/>
        <a:p>
          <a:endParaRPr lang="en-US"/>
        </a:p>
      </dgm:t>
    </dgm:pt>
    <dgm:pt modelId="{6EE89B4E-BAED-4A90-B29D-70AF11256801}">
      <dgm:prSet phldrT="[Text]"/>
      <dgm:spPr/>
      <dgm:t>
        <a:bodyPr/>
        <a:lstStyle/>
        <a:p>
          <a:pPr>
            <a:buFont typeface="Wingdings" panose="05000000000000000000" pitchFamily="2" charset="2"/>
            <a:buChar char=""/>
          </a:pPr>
          <a:r>
            <a:rPr lang="en-US" err="1">
              <a:latin typeface="Tahoma" panose="020B0604030504040204" pitchFamily="34" charset="0"/>
              <a:ea typeface="Tahoma" panose="020B0604030504040204" pitchFamily="34" charset="0"/>
              <a:cs typeface="Tahoma" panose="020B0604030504040204" pitchFamily="34" charset="0"/>
            </a:rPr>
            <a:t>ChatGPT</a:t>
          </a:r>
          <a:endParaRPr lang="en-US">
            <a:latin typeface="Tahoma" panose="020B0604030504040204" pitchFamily="34" charset="0"/>
            <a:ea typeface="Tahoma" panose="020B0604030504040204" pitchFamily="34" charset="0"/>
            <a:cs typeface="Tahoma" panose="020B0604030504040204" pitchFamily="34" charset="0"/>
          </a:endParaRPr>
        </a:p>
      </dgm:t>
    </dgm:pt>
    <dgm:pt modelId="{39BF20C7-31E5-452B-8EA2-17224A13C7FB}" type="parTrans" cxnId="{CA949A5F-9945-4C59-A233-D70AFFF70BDA}">
      <dgm:prSet/>
      <dgm:spPr/>
      <dgm:t>
        <a:bodyPr/>
        <a:lstStyle/>
        <a:p>
          <a:endParaRPr lang="en-US"/>
        </a:p>
      </dgm:t>
    </dgm:pt>
    <dgm:pt modelId="{E71503C3-CFB7-4144-AD9F-7A42A87A3A6B}" type="sibTrans" cxnId="{CA949A5F-9945-4C59-A233-D70AFFF70BDA}">
      <dgm:prSet/>
      <dgm:spPr/>
      <dgm:t>
        <a:bodyPr/>
        <a:lstStyle/>
        <a:p>
          <a:endParaRPr lang="en-US"/>
        </a:p>
      </dgm:t>
    </dgm:pt>
    <dgm:pt modelId="{43A18E0E-9B0B-4384-94ED-39901D952B9C}">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Google Scholar Labs</a:t>
          </a:r>
        </a:p>
      </dgm:t>
    </dgm:pt>
    <dgm:pt modelId="{D78A4D92-83E1-49DA-A124-482E295AD96F}" type="parTrans" cxnId="{7C17A0F7-9480-484C-BDA2-1D3B25B96105}">
      <dgm:prSet/>
      <dgm:spPr/>
      <dgm:t>
        <a:bodyPr/>
        <a:lstStyle/>
        <a:p>
          <a:endParaRPr lang="en-US"/>
        </a:p>
      </dgm:t>
    </dgm:pt>
    <dgm:pt modelId="{B4BCE21D-FEEC-484A-AF3C-AE73F85E7EEC}" type="sibTrans" cxnId="{7C17A0F7-9480-484C-BDA2-1D3B25B96105}">
      <dgm:prSet/>
      <dgm:spPr/>
      <dgm:t>
        <a:bodyPr/>
        <a:lstStyle/>
        <a:p>
          <a:endParaRPr lang="en-US"/>
        </a:p>
      </dgm:t>
    </dgm:pt>
    <dgm:pt modelId="{F635A907-9614-4359-87F5-EE7562AE97A1}">
      <dgm:prSet phldrT="[Text]"/>
      <dgm:spPr/>
      <dgm:t>
        <a:bodyPr/>
        <a:lstStyle/>
        <a:p>
          <a:pPr>
            <a:buFont typeface="Wingdings" panose="05000000000000000000" pitchFamily="2" charset="2"/>
            <a:buChar char=""/>
          </a:pPr>
          <a:r>
            <a:rPr lang="en-US" err="1">
              <a:latin typeface="Tahoma" panose="020B0604030504040204" pitchFamily="34" charset="0"/>
              <a:ea typeface="Tahoma" panose="020B0604030504040204" pitchFamily="34" charset="0"/>
              <a:cs typeface="Tahoma" panose="020B0604030504040204" pitchFamily="34" charset="0"/>
            </a:rPr>
            <a:t>ResearchRabbit</a:t>
          </a:r>
          <a:endParaRPr lang="en-US">
            <a:latin typeface="Tahoma" panose="020B0604030504040204" pitchFamily="34" charset="0"/>
            <a:ea typeface="Tahoma" panose="020B0604030504040204" pitchFamily="34" charset="0"/>
            <a:cs typeface="Tahoma" panose="020B0604030504040204" pitchFamily="34" charset="0"/>
          </a:endParaRPr>
        </a:p>
      </dgm:t>
    </dgm:pt>
    <dgm:pt modelId="{1FC6E0B2-678A-450C-8796-8D188FBB4100}" type="parTrans" cxnId="{922E3B8F-0B8B-4A9D-9837-9EB11AB4C7B7}">
      <dgm:prSet/>
      <dgm:spPr/>
      <dgm:t>
        <a:bodyPr/>
        <a:lstStyle/>
        <a:p>
          <a:endParaRPr lang="en-US"/>
        </a:p>
      </dgm:t>
    </dgm:pt>
    <dgm:pt modelId="{1190E998-76AE-4585-A21C-4414EE8E7931}" type="sibTrans" cxnId="{922E3B8F-0B8B-4A9D-9837-9EB11AB4C7B7}">
      <dgm:prSet/>
      <dgm:spPr/>
      <dgm:t>
        <a:bodyPr/>
        <a:lstStyle/>
        <a:p>
          <a:endParaRPr lang="en-US"/>
        </a:p>
      </dgm:t>
    </dgm:pt>
    <dgm:pt modelId="{41CAA4C0-6D1F-4847-B1DB-CB873CF9EE55}">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OER Commons </a:t>
          </a:r>
        </a:p>
      </dgm:t>
    </dgm:pt>
    <dgm:pt modelId="{9D256A08-9DFA-4670-BF24-532E4BDDF29E}" type="parTrans" cxnId="{FBC3F0B4-09D2-485D-8E61-D42D4939B35A}">
      <dgm:prSet/>
      <dgm:spPr/>
      <dgm:t>
        <a:bodyPr/>
        <a:lstStyle/>
        <a:p>
          <a:endParaRPr lang="en-US"/>
        </a:p>
      </dgm:t>
    </dgm:pt>
    <dgm:pt modelId="{726DC81A-ED5E-4FB8-8F1F-4CBF7EA2A56A}" type="sibTrans" cxnId="{FBC3F0B4-09D2-485D-8E61-D42D4939B35A}">
      <dgm:prSet/>
      <dgm:spPr/>
      <dgm:t>
        <a:bodyPr/>
        <a:lstStyle/>
        <a:p>
          <a:endParaRPr lang="en-US"/>
        </a:p>
      </dgm:t>
    </dgm:pt>
    <dgm:pt modelId="{C10BB52A-7CF0-49C3-8504-ED51A4576B04}">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Claude</a:t>
          </a:r>
        </a:p>
      </dgm:t>
    </dgm:pt>
    <dgm:pt modelId="{9ACE644E-6B6F-4D64-826D-C7CA718CDF15}" type="parTrans" cxnId="{1A7F2362-BF91-42A6-B0DC-3E2B2E661F54}">
      <dgm:prSet/>
      <dgm:spPr/>
      <dgm:t>
        <a:bodyPr/>
        <a:lstStyle/>
        <a:p>
          <a:endParaRPr lang="en-US"/>
        </a:p>
      </dgm:t>
    </dgm:pt>
    <dgm:pt modelId="{DDFDA941-309B-458D-9D65-6D2E1970C722}" type="sibTrans" cxnId="{1A7F2362-BF91-42A6-B0DC-3E2B2E661F54}">
      <dgm:prSet/>
      <dgm:spPr/>
      <dgm:t>
        <a:bodyPr/>
        <a:lstStyle/>
        <a:p>
          <a:endParaRPr lang="en-US"/>
        </a:p>
      </dgm:t>
    </dgm:pt>
    <dgm:pt modelId="{6C7A0C27-847B-48CA-9A63-E7F4201594C0}">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Gemini</a:t>
          </a:r>
        </a:p>
      </dgm:t>
    </dgm:pt>
    <dgm:pt modelId="{4129D542-BAB2-412F-9F3B-5D2829E9CC03}" type="parTrans" cxnId="{45A48C25-7759-41F7-B950-871C9D9E6549}">
      <dgm:prSet/>
      <dgm:spPr/>
      <dgm:t>
        <a:bodyPr/>
        <a:lstStyle/>
        <a:p>
          <a:endParaRPr lang="en-US"/>
        </a:p>
      </dgm:t>
    </dgm:pt>
    <dgm:pt modelId="{E9F0482C-117A-454A-B8BC-CD13D0A8DB1C}" type="sibTrans" cxnId="{45A48C25-7759-41F7-B950-871C9D9E6549}">
      <dgm:prSet/>
      <dgm:spPr/>
      <dgm:t>
        <a:bodyPr/>
        <a:lstStyle/>
        <a:p>
          <a:endParaRPr lang="en-US"/>
        </a:p>
      </dgm:t>
    </dgm:pt>
    <dgm:pt modelId="{B7F1ED01-15C6-4B8C-B58B-BA25D69EE1D1}">
      <dgm:prSet phldrT="[Text]"/>
      <dgm:spPr/>
      <dgm:t>
        <a:bodyPr/>
        <a:lstStyle/>
        <a:p>
          <a:pPr>
            <a:buFont typeface="Wingdings" panose="05000000000000000000" pitchFamily="2" charset="2"/>
            <a:buChar char=""/>
          </a:pPr>
          <a:r>
            <a:rPr lang="en-US" err="1">
              <a:latin typeface="Tahoma" panose="020B0604030504040204" pitchFamily="34" charset="0"/>
              <a:ea typeface="Tahoma" panose="020B0604030504040204" pitchFamily="34" charset="0"/>
              <a:cs typeface="Tahoma" panose="020B0604030504040204" pitchFamily="34" charset="0"/>
            </a:rPr>
            <a:t>NotebookLM</a:t>
          </a:r>
          <a:endParaRPr lang="en-US">
            <a:latin typeface="Tahoma" panose="020B0604030504040204" pitchFamily="34" charset="0"/>
            <a:ea typeface="Tahoma" panose="020B0604030504040204" pitchFamily="34" charset="0"/>
            <a:cs typeface="Tahoma" panose="020B0604030504040204" pitchFamily="34" charset="0"/>
          </a:endParaRPr>
        </a:p>
      </dgm:t>
    </dgm:pt>
    <dgm:pt modelId="{48DE1179-1E95-47C7-A804-C3B07E800B2F}" type="parTrans" cxnId="{617AF999-6B77-4EC8-90BA-571BA38D6F6C}">
      <dgm:prSet/>
      <dgm:spPr/>
      <dgm:t>
        <a:bodyPr/>
        <a:lstStyle/>
        <a:p>
          <a:endParaRPr lang="en-US"/>
        </a:p>
      </dgm:t>
    </dgm:pt>
    <dgm:pt modelId="{DEBB3CD0-057D-4E84-BA75-2933AE4AAB7C}" type="sibTrans" cxnId="{617AF999-6B77-4EC8-90BA-571BA38D6F6C}">
      <dgm:prSet/>
      <dgm:spPr/>
      <dgm:t>
        <a:bodyPr/>
        <a:lstStyle/>
        <a:p>
          <a:endParaRPr lang="en-US"/>
        </a:p>
      </dgm:t>
    </dgm:pt>
    <dgm:pt modelId="{C30F4BCA-8B69-4A74-B467-16A204F22A9A}">
      <dgm:prSet phldrT="[Text]"/>
      <dgm:spPr/>
      <dgm:t>
        <a:bodyPr/>
        <a:lstStyle/>
        <a:p>
          <a:pPr>
            <a:buFont typeface="Wingdings" panose="05000000000000000000" pitchFamily="2" charset="2"/>
            <a:buNone/>
          </a:pPr>
          <a:endParaRPr lang="en-US">
            <a:latin typeface="Tahoma" panose="020B0604030504040204" pitchFamily="34" charset="0"/>
            <a:ea typeface="Tahoma" panose="020B0604030504040204" pitchFamily="34" charset="0"/>
            <a:cs typeface="Tahoma" panose="020B0604030504040204" pitchFamily="34" charset="0"/>
          </a:endParaRPr>
        </a:p>
      </dgm:t>
    </dgm:pt>
    <dgm:pt modelId="{2A5F1343-4B3E-44B9-A2F6-A2320436AD12}" type="parTrans" cxnId="{C499B135-69D4-456A-BDF5-D54321B678F9}">
      <dgm:prSet/>
      <dgm:spPr/>
      <dgm:t>
        <a:bodyPr/>
        <a:lstStyle/>
        <a:p>
          <a:endParaRPr lang="en-US"/>
        </a:p>
      </dgm:t>
    </dgm:pt>
    <dgm:pt modelId="{F0505F2D-11A3-40AF-A8C2-73088D88CA77}" type="sibTrans" cxnId="{C499B135-69D4-456A-BDF5-D54321B678F9}">
      <dgm:prSet/>
      <dgm:spPr/>
      <dgm:t>
        <a:bodyPr/>
        <a:lstStyle/>
        <a:p>
          <a:endParaRPr lang="en-US"/>
        </a:p>
      </dgm:t>
    </dgm:pt>
    <dgm:pt modelId="{EBCBCADD-1458-417C-9071-3C89D766E7BB}">
      <dgm:prSe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Claude</a:t>
          </a:r>
        </a:p>
      </dgm:t>
    </dgm:pt>
    <dgm:pt modelId="{9BA79989-493B-48A3-90FB-8C7C2C2EE420}" type="parTrans" cxnId="{10905A39-D26D-47BF-8B0C-08F46575277C}">
      <dgm:prSet/>
      <dgm:spPr/>
      <dgm:t>
        <a:bodyPr/>
        <a:lstStyle/>
        <a:p>
          <a:endParaRPr lang="en-US"/>
        </a:p>
      </dgm:t>
    </dgm:pt>
    <dgm:pt modelId="{A1FAB307-9D51-474E-B25B-F9132D1E6C71}" type="sibTrans" cxnId="{10905A39-D26D-47BF-8B0C-08F46575277C}">
      <dgm:prSet/>
      <dgm:spPr/>
      <dgm:t>
        <a:bodyPr/>
        <a:lstStyle/>
        <a:p>
          <a:endParaRPr lang="en-US"/>
        </a:p>
      </dgm:t>
    </dgm:pt>
    <dgm:pt modelId="{BA443002-1C95-4ACB-AE27-139F7676CDF9}">
      <dgm:prSe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Gemini</a:t>
          </a:r>
        </a:p>
      </dgm:t>
    </dgm:pt>
    <dgm:pt modelId="{E71714F4-EA4F-4BAD-AE7F-734BF3FD7C50}" type="parTrans" cxnId="{72010D01-B3FA-4FFB-9AB5-525166CE4663}">
      <dgm:prSet/>
      <dgm:spPr/>
      <dgm:t>
        <a:bodyPr/>
        <a:lstStyle/>
        <a:p>
          <a:endParaRPr lang="en-US"/>
        </a:p>
      </dgm:t>
    </dgm:pt>
    <dgm:pt modelId="{83598CFA-A8C3-4084-ACF8-61837C7C0842}" type="sibTrans" cxnId="{72010D01-B3FA-4FFB-9AB5-525166CE4663}">
      <dgm:prSet/>
      <dgm:spPr/>
      <dgm:t>
        <a:bodyPr/>
        <a:lstStyle/>
        <a:p>
          <a:endParaRPr lang="en-US"/>
        </a:p>
      </dgm:t>
    </dgm:pt>
    <dgm:pt modelId="{57C4AE30-C1D8-4DD8-98A3-50D71E5879CF}">
      <dgm:prSe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Copilot</a:t>
          </a:r>
        </a:p>
      </dgm:t>
    </dgm:pt>
    <dgm:pt modelId="{79D5C033-CB32-4103-979B-B8702018B4A0}" type="parTrans" cxnId="{EF933E4F-325E-4481-BC64-ECAF7EFD3DA2}">
      <dgm:prSet/>
      <dgm:spPr/>
      <dgm:t>
        <a:bodyPr/>
        <a:lstStyle/>
        <a:p>
          <a:endParaRPr lang="en-US"/>
        </a:p>
      </dgm:t>
    </dgm:pt>
    <dgm:pt modelId="{27C715F1-72A3-49B2-B174-E6768DCB1F65}" type="sibTrans" cxnId="{EF933E4F-325E-4481-BC64-ECAF7EFD3DA2}">
      <dgm:prSet/>
      <dgm:spPr/>
      <dgm:t>
        <a:bodyPr/>
        <a:lstStyle/>
        <a:p>
          <a:endParaRPr lang="en-US"/>
        </a:p>
      </dgm:t>
    </dgm:pt>
    <dgm:pt modelId="{713431E8-202A-4A24-A8FC-F22C07861902}">
      <dgm:prSet/>
      <dgm:spPr/>
      <dgm:t>
        <a:bodyPr/>
        <a:lstStyle/>
        <a:p>
          <a:pPr>
            <a:buFont typeface="Wingdings" panose="05000000000000000000" pitchFamily="2" charset="2"/>
            <a:buChar char=""/>
          </a:pPr>
          <a:r>
            <a:rPr lang="en-US" err="1">
              <a:latin typeface="Tahoma" panose="020B0604030504040204" pitchFamily="34" charset="0"/>
              <a:ea typeface="Tahoma" panose="020B0604030504040204" pitchFamily="34" charset="0"/>
              <a:cs typeface="Tahoma" panose="020B0604030504040204" pitchFamily="34" charset="0"/>
            </a:rPr>
            <a:t>NotebookLM</a:t>
          </a:r>
          <a:endParaRPr lang="en-US">
            <a:latin typeface="Tahoma" panose="020B0604030504040204" pitchFamily="34" charset="0"/>
            <a:ea typeface="Tahoma" panose="020B0604030504040204" pitchFamily="34" charset="0"/>
            <a:cs typeface="Tahoma" panose="020B0604030504040204" pitchFamily="34" charset="0"/>
          </a:endParaRPr>
        </a:p>
      </dgm:t>
    </dgm:pt>
    <dgm:pt modelId="{09D28C23-2A9B-46B6-B9F4-4D5F82B404C9}" type="parTrans" cxnId="{14AD646D-164D-4E18-B976-788E403991C5}">
      <dgm:prSet/>
      <dgm:spPr/>
      <dgm:t>
        <a:bodyPr/>
        <a:lstStyle/>
        <a:p>
          <a:endParaRPr lang="en-US"/>
        </a:p>
      </dgm:t>
    </dgm:pt>
    <dgm:pt modelId="{237E3AE7-615F-4C32-AA24-04914E87C8B5}" type="sibTrans" cxnId="{14AD646D-164D-4E18-B976-788E403991C5}">
      <dgm:prSet/>
      <dgm:spPr/>
      <dgm:t>
        <a:bodyPr/>
        <a:lstStyle/>
        <a:p>
          <a:endParaRPr lang="en-US"/>
        </a:p>
      </dgm:t>
    </dgm:pt>
    <dgm:pt modelId="{7E005DB3-7B69-42A1-BF79-0360B16C0FEB}">
      <dgm:prSet phldrT="[Text]"/>
      <dgm:spPr/>
      <dgm:t>
        <a:bodyPr/>
        <a:lstStyle/>
        <a:p>
          <a:r>
            <a:rPr lang="en-US" b="1">
              <a:latin typeface="Tahoma" panose="020B0604030504040204" pitchFamily="34" charset="0"/>
              <a:ea typeface="Tahoma" panose="020B0604030504040204" pitchFamily="34" charset="0"/>
              <a:cs typeface="Tahoma" panose="020B0604030504040204" pitchFamily="34" charset="0"/>
            </a:rPr>
            <a:t>Evaluate</a:t>
          </a:r>
        </a:p>
      </dgm:t>
    </dgm:pt>
    <dgm:pt modelId="{25481E2B-FEB7-4A93-802C-21BACF52998E}" type="parTrans" cxnId="{5533503C-0AC6-4F19-842D-1E365E80C37C}">
      <dgm:prSet/>
      <dgm:spPr/>
      <dgm:t>
        <a:bodyPr/>
        <a:lstStyle/>
        <a:p>
          <a:endParaRPr lang="en-US"/>
        </a:p>
      </dgm:t>
    </dgm:pt>
    <dgm:pt modelId="{B088F9C8-A466-42A6-8C29-35A9A48E6755}" type="sibTrans" cxnId="{5533503C-0AC6-4F19-842D-1E365E80C37C}">
      <dgm:prSet/>
      <dgm:spPr/>
      <dgm:t>
        <a:bodyPr/>
        <a:lstStyle/>
        <a:p>
          <a:endParaRPr lang="en-US"/>
        </a:p>
      </dgm:t>
    </dgm:pt>
    <dgm:pt modelId="{A0F634BE-F267-48F4-BF3D-429CA70381B0}">
      <dgm:prSet/>
      <dgm:spPr/>
      <dgm:t>
        <a:bodyPr/>
        <a:lstStyle/>
        <a:p>
          <a:pPr>
            <a:buFont typeface="Wingdings" panose="05000000000000000000" pitchFamily="2" charset="2"/>
            <a:buChar char=""/>
          </a:pPr>
          <a:r>
            <a:rPr lang="en-US"/>
            <a:t>Human in the loop</a:t>
          </a:r>
        </a:p>
      </dgm:t>
    </dgm:pt>
    <dgm:pt modelId="{F31D2298-C402-487C-BC6B-9C87C78E7E49}" type="parTrans" cxnId="{04140088-54CE-442C-B842-B82C03FDB640}">
      <dgm:prSet/>
      <dgm:spPr/>
      <dgm:t>
        <a:bodyPr/>
        <a:lstStyle/>
        <a:p>
          <a:endParaRPr lang="en-US"/>
        </a:p>
      </dgm:t>
    </dgm:pt>
    <dgm:pt modelId="{027B670F-FE25-4E08-9BDA-6E1B22DE3A2B}" type="sibTrans" cxnId="{04140088-54CE-442C-B842-B82C03FDB640}">
      <dgm:prSet/>
      <dgm:spPr/>
      <dgm:t>
        <a:bodyPr/>
        <a:lstStyle/>
        <a:p>
          <a:endParaRPr lang="en-US"/>
        </a:p>
      </dgm:t>
    </dgm:pt>
    <dgm:pt modelId="{B5F9A7DF-4643-4AD4-8637-923665B465C0}">
      <dgm:prSet/>
      <dgm:spPr/>
      <dgm:t>
        <a:bodyPr/>
        <a:lstStyle/>
        <a:p>
          <a:pPr>
            <a:buFont typeface="Wingdings" panose="05000000000000000000" pitchFamily="2" charset="2"/>
            <a:buChar char=""/>
          </a:pPr>
          <a:r>
            <a:rPr lang="en-US"/>
            <a:t>Faculty expertise</a:t>
          </a:r>
        </a:p>
      </dgm:t>
    </dgm:pt>
    <dgm:pt modelId="{C38B3AF3-868F-4071-8365-94ACBE18F869}" type="parTrans" cxnId="{9C053589-1A52-4C79-88C2-48B4F75864AA}">
      <dgm:prSet/>
      <dgm:spPr/>
      <dgm:t>
        <a:bodyPr/>
        <a:lstStyle/>
        <a:p>
          <a:endParaRPr lang="en-US"/>
        </a:p>
      </dgm:t>
    </dgm:pt>
    <dgm:pt modelId="{634CA552-DB1D-42C2-8B64-63C4212554BC}" type="sibTrans" cxnId="{9C053589-1A52-4C79-88C2-48B4F75864AA}">
      <dgm:prSet/>
      <dgm:spPr/>
      <dgm:t>
        <a:bodyPr/>
        <a:lstStyle/>
        <a:p>
          <a:endParaRPr lang="en-US"/>
        </a:p>
      </dgm:t>
    </dgm:pt>
    <dgm:pt modelId="{52B4CE31-8137-4E17-9D39-4E6E851695F4}">
      <dgm:prSet/>
      <dgm:spPr/>
      <dgm:t>
        <a:bodyPr/>
        <a:lstStyle/>
        <a:p>
          <a:pPr>
            <a:buFont typeface="Wingdings" panose="05000000000000000000" pitchFamily="2" charset="2"/>
            <a:buChar char=""/>
          </a:pPr>
          <a:r>
            <a:rPr lang="en-US"/>
            <a:t>Accuracy
Bias
Licensing    </a:t>
          </a:r>
        </a:p>
      </dgm:t>
    </dgm:pt>
    <dgm:pt modelId="{AB761E3C-0C3A-4CA2-BA9F-AAD41D3C8986}" type="parTrans" cxnId="{883B478C-7B11-4985-9211-FC86DD8E250B}">
      <dgm:prSet/>
      <dgm:spPr/>
      <dgm:t>
        <a:bodyPr/>
        <a:lstStyle/>
        <a:p>
          <a:endParaRPr lang="en-US"/>
        </a:p>
      </dgm:t>
    </dgm:pt>
    <dgm:pt modelId="{75619501-5BFF-4AE0-A542-801291DF318E}" type="sibTrans" cxnId="{883B478C-7B11-4985-9211-FC86DD8E250B}">
      <dgm:prSet/>
      <dgm:spPr/>
      <dgm:t>
        <a:bodyPr/>
        <a:lstStyle/>
        <a:p>
          <a:endParaRPr lang="en-US"/>
        </a:p>
      </dgm:t>
    </dgm:pt>
    <dgm:pt modelId="{EA7FB202-F835-4288-99D1-0ED154F6D7CA}">
      <dgm:prSet phldrT="[Text]"/>
      <dgm:spPr/>
      <dgm:t>
        <a:bodyPr/>
        <a:lstStyle/>
        <a:p>
          <a:pPr>
            <a:buFont typeface="Wingdings" panose="05000000000000000000" pitchFamily="2" charset="2"/>
            <a:buChar char=""/>
          </a:pPr>
          <a:r>
            <a:rPr lang="en-US">
              <a:latin typeface="Tahoma" panose="020B0604030504040204" pitchFamily="34" charset="0"/>
              <a:ea typeface="Tahoma" panose="020B0604030504040204" pitchFamily="34" charset="0"/>
              <a:cs typeface="Tahoma" panose="020B0604030504040204" pitchFamily="34" charset="0"/>
            </a:rPr>
            <a:t>Generative AI Tools </a:t>
          </a:r>
        </a:p>
      </dgm:t>
    </dgm:pt>
    <dgm:pt modelId="{A853209E-D626-485B-86AB-8C79C9D9517A}" type="parTrans" cxnId="{DADAADA5-924C-48C2-B47A-32D59F2A8086}">
      <dgm:prSet/>
      <dgm:spPr/>
    </dgm:pt>
    <dgm:pt modelId="{C134BABF-22ED-4BCF-82FB-2811D941DDA5}" type="sibTrans" cxnId="{DADAADA5-924C-48C2-B47A-32D59F2A8086}">
      <dgm:prSet/>
      <dgm:spPr/>
    </dgm:pt>
    <dgm:pt modelId="{DE3F77CF-6A8C-4783-A2CE-00E88C4199CB}" type="pres">
      <dgm:prSet presAssocID="{CF9FC193-7A05-4631-B681-B56EAB543D38}" presName="Name0" presStyleCnt="0">
        <dgm:presLayoutVars>
          <dgm:dir/>
          <dgm:animLvl val="lvl"/>
          <dgm:resizeHandles val="exact"/>
        </dgm:presLayoutVars>
      </dgm:prSet>
      <dgm:spPr/>
    </dgm:pt>
    <dgm:pt modelId="{4E69B62D-7E76-4E06-9330-583771E53BDE}" type="pres">
      <dgm:prSet presAssocID="{6857B86A-DEC1-407C-A1BB-5BF9ACCBCA6A}" presName="composite" presStyleCnt="0"/>
      <dgm:spPr/>
    </dgm:pt>
    <dgm:pt modelId="{F0C1B2C7-0B23-4FE8-AB0F-5877B88532DB}" type="pres">
      <dgm:prSet presAssocID="{6857B86A-DEC1-407C-A1BB-5BF9ACCBCA6A}" presName="parTx" presStyleLbl="alignNode1" presStyleIdx="0" presStyleCnt="4" custScaleX="69120">
        <dgm:presLayoutVars>
          <dgm:chMax val="0"/>
          <dgm:chPref val="0"/>
          <dgm:bulletEnabled val="1"/>
        </dgm:presLayoutVars>
      </dgm:prSet>
      <dgm:spPr/>
    </dgm:pt>
    <dgm:pt modelId="{17CA1487-CDD9-4364-92F6-A11DBDAFE16C}" type="pres">
      <dgm:prSet presAssocID="{6857B86A-DEC1-407C-A1BB-5BF9ACCBCA6A}" presName="desTx" presStyleLbl="alignAccFollowNode1" presStyleIdx="0" presStyleCnt="4" custScaleX="68135">
        <dgm:presLayoutVars>
          <dgm:bulletEnabled val="1"/>
        </dgm:presLayoutVars>
      </dgm:prSet>
      <dgm:spPr/>
    </dgm:pt>
    <dgm:pt modelId="{3FA24A66-31D3-4A69-B628-8BE88627B97D}" type="pres">
      <dgm:prSet presAssocID="{F087F24E-A7D7-4DCE-B2A7-9B941289621A}" presName="space" presStyleCnt="0"/>
      <dgm:spPr/>
    </dgm:pt>
    <dgm:pt modelId="{3B158D6E-E3AA-49BB-988A-758B59ED8F3B}" type="pres">
      <dgm:prSet presAssocID="{ABA77F75-8642-4931-8D7E-BE6C6DB9940D}" presName="composite" presStyleCnt="0"/>
      <dgm:spPr/>
    </dgm:pt>
    <dgm:pt modelId="{055A5EAB-EAE0-4501-8649-31F112FF9AD5}" type="pres">
      <dgm:prSet presAssocID="{ABA77F75-8642-4931-8D7E-BE6C6DB9940D}" presName="parTx" presStyleLbl="alignNode1" presStyleIdx="1" presStyleCnt="4" custScaleX="67188">
        <dgm:presLayoutVars>
          <dgm:chMax val="0"/>
          <dgm:chPref val="0"/>
          <dgm:bulletEnabled val="1"/>
        </dgm:presLayoutVars>
      </dgm:prSet>
      <dgm:spPr/>
    </dgm:pt>
    <dgm:pt modelId="{E4FD5043-5612-43C5-B6AE-CCD431549399}" type="pres">
      <dgm:prSet presAssocID="{ABA77F75-8642-4931-8D7E-BE6C6DB9940D}" presName="desTx" presStyleLbl="alignAccFollowNode1" presStyleIdx="1" presStyleCnt="4" custScaleX="65422">
        <dgm:presLayoutVars>
          <dgm:bulletEnabled val="1"/>
        </dgm:presLayoutVars>
      </dgm:prSet>
      <dgm:spPr/>
    </dgm:pt>
    <dgm:pt modelId="{3E20F600-AFBC-427F-8295-F096F694BC17}" type="pres">
      <dgm:prSet presAssocID="{1A095211-ADB0-42CA-9F24-F1BC942872F3}" presName="space" presStyleCnt="0"/>
      <dgm:spPr/>
    </dgm:pt>
    <dgm:pt modelId="{173DA3A6-F783-42D4-9ED8-FD330979BCEA}" type="pres">
      <dgm:prSet presAssocID="{DA5DFAD8-E443-4F53-9341-A0903BBBD378}" presName="composite" presStyleCnt="0"/>
      <dgm:spPr/>
    </dgm:pt>
    <dgm:pt modelId="{23D06E36-F688-4B37-8BB8-73015E665B0E}" type="pres">
      <dgm:prSet presAssocID="{DA5DFAD8-E443-4F53-9341-A0903BBBD378}" presName="parTx" presStyleLbl="alignNode1" presStyleIdx="2" presStyleCnt="4" custScaleX="64717">
        <dgm:presLayoutVars>
          <dgm:chMax val="0"/>
          <dgm:chPref val="0"/>
          <dgm:bulletEnabled val="1"/>
        </dgm:presLayoutVars>
      </dgm:prSet>
      <dgm:spPr/>
    </dgm:pt>
    <dgm:pt modelId="{EA81ED6A-A7EA-4137-A3DC-D16E79F1B938}" type="pres">
      <dgm:prSet presAssocID="{DA5DFAD8-E443-4F53-9341-A0903BBBD378}" presName="desTx" presStyleLbl="alignAccFollowNode1" presStyleIdx="2" presStyleCnt="4" custScaleX="62908">
        <dgm:presLayoutVars>
          <dgm:bulletEnabled val="1"/>
        </dgm:presLayoutVars>
      </dgm:prSet>
      <dgm:spPr/>
    </dgm:pt>
    <dgm:pt modelId="{07567D37-B279-45DA-A398-AC60DC60B8A5}" type="pres">
      <dgm:prSet presAssocID="{76D9F54E-47B3-4FE0-B465-AD673964072E}" presName="space" presStyleCnt="0"/>
      <dgm:spPr/>
    </dgm:pt>
    <dgm:pt modelId="{C19000A2-AFB8-47FE-8728-9E1A79A69CE8}" type="pres">
      <dgm:prSet presAssocID="{7E005DB3-7B69-42A1-BF79-0360B16C0FEB}" presName="composite" presStyleCnt="0"/>
      <dgm:spPr/>
    </dgm:pt>
    <dgm:pt modelId="{36D7B766-4813-4620-A32B-FFAE050AF951}" type="pres">
      <dgm:prSet presAssocID="{7E005DB3-7B69-42A1-BF79-0360B16C0FEB}" presName="parTx" presStyleLbl="alignNode1" presStyleIdx="3" presStyleCnt="4" custScaleX="63826">
        <dgm:presLayoutVars>
          <dgm:chMax val="0"/>
          <dgm:chPref val="0"/>
          <dgm:bulletEnabled val="1"/>
        </dgm:presLayoutVars>
      </dgm:prSet>
      <dgm:spPr/>
    </dgm:pt>
    <dgm:pt modelId="{B55BF4BF-67BD-4E44-8DE3-B1E033CB0DF9}" type="pres">
      <dgm:prSet presAssocID="{7E005DB3-7B69-42A1-BF79-0360B16C0FEB}" presName="desTx" presStyleLbl="alignAccFollowNode1" presStyleIdx="3" presStyleCnt="4" custScaleX="64366">
        <dgm:presLayoutVars>
          <dgm:bulletEnabled val="1"/>
        </dgm:presLayoutVars>
      </dgm:prSet>
      <dgm:spPr/>
    </dgm:pt>
  </dgm:ptLst>
  <dgm:cxnLst>
    <dgm:cxn modelId="{72010D01-B3FA-4FFB-9AB5-525166CE4663}" srcId="{DA5DFAD8-E443-4F53-9341-A0903BBBD378}" destId="{BA443002-1C95-4ACB-AE27-139F7676CDF9}" srcOrd="2" destOrd="0" parTransId="{E71714F4-EA4F-4BAD-AE7F-734BF3FD7C50}" sibTransId="{83598CFA-A8C3-4084-ACF8-61837C7C0842}"/>
    <dgm:cxn modelId="{A4183201-FF2F-4548-8EB3-1D23F1435F20}" type="presOf" srcId="{C30F4BCA-8B69-4A74-B467-16A204F22A9A}" destId="{E4FD5043-5612-43C5-B6AE-CCD431549399}" srcOrd="0" destOrd="4" presId="urn:microsoft.com/office/officeart/2005/8/layout/hList1"/>
    <dgm:cxn modelId="{B12F0503-977A-4B5D-8CB7-420B041FF863}" srcId="{CF9FC193-7A05-4631-B681-B56EAB543D38}" destId="{6857B86A-DEC1-407C-A1BB-5BF9ACCBCA6A}" srcOrd="0" destOrd="0" parTransId="{8CA7BF9B-8199-4683-AD57-CB0086659013}" sibTransId="{F087F24E-A7D7-4DCE-B2A7-9B941289621A}"/>
    <dgm:cxn modelId="{D8EBAD1B-3C98-4E83-8CE2-57AEFDA7D266}" type="presOf" srcId="{C10BB52A-7CF0-49C3-8504-ED51A4576B04}" destId="{E4FD5043-5612-43C5-B6AE-CCD431549399}" srcOrd="0" destOrd="1" presId="urn:microsoft.com/office/officeart/2005/8/layout/hList1"/>
    <dgm:cxn modelId="{94E9EF22-0FB4-4CDB-AA71-54F8BF0AFAC0}" type="presOf" srcId="{52B4CE31-8137-4E17-9D39-4E6E851695F4}" destId="{B55BF4BF-67BD-4E44-8DE3-B1E033CB0DF9}" srcOrd="0" destOrd="2" presId="urn:microsoft.com/office/officeart/2005/8/layout/hList1"/>
    <dgm:cxn modelId="{45A48C25-7759-41F7-B950-871C9D9E6549}" srcId="{ABA77F75-8642-4931-8D7E-BE6C6DB9940D}" destId="{6C7A0C27-847B-48CA-9A63-E7F4201594C0}" srcOrd="2" destOrd="0" parTransId="{4129D542-BAB2-412F-9F3B-5D2829E9CC03}" sibTransId="{E9F0482C-117A-454A-B8BC-CD13D0A8DB1C}"/>
    <dgm:cxn modelId="{B1AC312F-DBD5-4F39-8576-4EB9903F90FC}" type="presOf" srcId="{BA443002-1C95-4ACB-AE27-139F7676CDF9}" destId="{EA81ED6A-A7EA-4137-A3DC-D16E79F1B938}" srcOrd="0" destOrd="2" presId="urn:microsoft.com/office/officeart/2005/8/layout/hList1"/>
    <dgm:cxn modelId="{C499B135-69D4-456A-BDF5-D54321B678F9}" srcId="{ABA77F75-8642-4931-8D7E-BE6C6DB9940D}" destId="{C30F4BCA-8B69-4A74-B467-16A204F22A9A}" srcOrd="4" destOrd="0" parTransId="{2A5F1343-4B3E-44B9-A2F6-A2320436AD12}" sibTransId="{F0505F2D-11A3-40AF-A8C2-73088D88CA77}"/>
    <dgm:cxn modelId="{10905A39-D26D-47BF-8B0C-08F46575277C}" srcId="{DA5DFAD8-E443-4F53-9341-A0903BBBD378}" destId="{EBCBCADD-1458-417C-9071-3C89D766E7BB}" srcOrd="1" destOrd="0" parTransId="{9BA79989-493B-48A3-90FB-8C7C2C2EE420}" sibTransId="{A1FAB307-9D51-474E-B25B-F9132D1E6C71}"/>
    <dgm:cxn modelId="{5533503C-0AC6-4F19-842D-1E365E80C37C}" srcId="{CF9FC193-7A05-4631-B681-B56EAB543D38}" destId="{7E005DB3-7B69-42A1-BF79-0360B16C0FEB}" srcOrd="3" destOrd="0" parTransId="{25481E2B-FEB7-4A93-802C-21BACF52998E}" sibTransId="{B088F9C8-A466-42A6-8C29-35A9A48E6755}"/>
    <dgm:cxn modelId="{CA949A5F-9945-4C59-A233-D70AFFF70BDA}" srcId="{DA5DFAD8-E443-4F53-9341-A0903BBBD378}" destId="{6EE89B4E-BAED-4A90-B29D-70AF11256801}" srcOrd="0" destOrd="0" parTransId="{39BF20C7-31E5-452B-8EA2-17224A13C7FB}" sibTransId="{E71503C3-CFB7-4144-AD9F-7A42A87A3A6B}"/>
    <dgm:cxn modelId="{1A7F2362-BF91-42A6-B0DC-3E2B2E661F54}" srcId="{ABA77F75-8642-4931-8D7E-BE6C6DB9940D}" destId="{C10BB52A-7CF0-49C3-8504-ED51A4576B04}" srcOrd="1" destOrd="0" parTransId="{9ACE644E-6B6F-4D64-826D-C7CA718CDF15}" sibTransId="{DDFDA941-309B-458D-9D65-6D2E1970C722}"/>
    <dgm:cxn modelId="{036D7342-0028-4C73-B1E4-5A3780FFE0D5}" type="presOf" srcId="{B7F1ED01-15C6-4B8C-B58B-BA25D69EE1D1}" destId="{E4FD5043-5612-43C5-B6AE-CCD431549399}" srcOrd="0" destOrd="3" presId="urn:microsoft.com/office/officeart/2005/8/layout/hList1"/>
    <dgm:cxn modelId="{9212BF42-3E3D-43C4-85B2-B10DE596D6FF}" type="presOf" srcId="{7E005DB3-7B69-42A1-BF79-0360B16C0FEB}" destId="{36D7B766-4813-4620-A32B-FFAE050AF951}" srcOrd="0" destOrd="0" presId="urn:microsoft.com/office/officeart/2005/8/layout/hList1"/>
    <dgm:cxn modelId="{D5D61B4C-1312-427C-BDCC-013237D8A488}" srcId="{ABA77F75-8642-4931-8D7E-BE6C6DB9940D}" destId="{611C3B18-07F8-4A66-9682-97E24AEF6014}" srcOrd="0" destOrd="0" parTransId="{5940BF2D-F08A-4150-9A86-173D9242DE8C}" sibTransId="{477660C6-2B6D-4FB8-B9A3-D555E2082C2A}"/>
    <dgm:cxn modelId="{14AD646D-164D-4E18-B976-788E403991C5}" srcId="{DA5DFAD8-E443-4F53-9341-A0903BBBD378}" destId="{713431E8-202A-4A24-A8FC-F22C07861902}" srcOrd="4" destOrd="0" parTransId="{09D28C23-2A9B-46B6-B9F4-4D5F82B404C9}" sibTransId="{237E3AE7-615F-4C32-AA24-04914E87C8B5}"/>
    <dgm:cxn modelId="{EF933E4F-325E-4481-BC64-ECAF7EFD3DA2}" srcId="{DA5DFAD8-E443-4F53-9341-A0903BBBD378}" destId="{57C4AE30-C1D8-4DD8-98A3-50D71E5879CF}" srcOrd="3" destOrd="0" parTransId="{79D5C033-CB32-4103-979B-B8702018B4A0}" sibTransId="{27C715F1-72A3-49B2-B174-E6768DCB1F65}"/>
    <dgm:cxn modelId="{AAECF784-8F1D-4908-B93D-837F49AB8751}" type="presOf" srcId="{CF9FC193-7A05-4631-B681-B56EAB543D38}" destId="{DE3F77CF-6A8C-4783-A2CE-00E88C4199CB}" srcOrd="0" destOrd="0" presId="urn:microsoft.com/office/officeart/2005/8/layout/hList1"/>
    <dgm:cxn modelId="{04140088-54CE-442C-B842-B82C03FDB640}" srcId="{7E005DB3-7B69-42A1-BF79-0360B16C0FEB}" destId="{A0F634BE-F267-48F4-BF3D-429CA70381B0}" srcOrd="0" destOrd="0" parTransId="{F31D2298-C402-487C-BC6B-9C87C78E7E49}" sibTransId="{027B670F-FE25-4E08-9BDA-6E1B22DE3A2B}"/>
    <dgm:cxn modelId="{9C053589-1A52-4C79-88C2-48B4F75864AA}" srcId="{7E005DB3-7B69-42A1-BF79-0360B16C0FEB}" destId="{B5F9A7DF-4643-4AD4-8637-923665B465C0}" srcOrd="1" destOrd="0" parTransId="{C38B3AF3-868F-4071-8365-94ACBE18F869}" sibTransId="{634CA552-DB1D-42C2-8B64-63C4212554BC}"/>
    <dgm:cxn modelId="{2A048A8A-D3E9-4D78-97F5-CDA37AB1D412}" type="presOf" srcId="{DA5DFAD8-E443-4F53-9341-A0903BBBD378}" destId="{23D06E36-F688-4B37-8BB8-73015E665B0E}" srcOrd="0" destOrd="0" presId="urn:microsoft.com/office/officeart/2005/8/layout/hList1"/>
    <dgm:cxn modelId="{883B478C-7B11-4985-9211-FC86DD8E250B}" srcId="{B5F9A7DF-4643-4AD4-8637-923665B465C0}" destId="{52B4CE31-8137-4E17-9D39-4E6E851695F4}" srcOrd="0" destOrd="0" parTransId="{AB761E3C-0C3A-4CA2-BA9F-AAD41D3C8986}" sibTransId="{75619501-5BFF-4AE0-A542-801291DF318E}"/>
    <dgm:cxn modelId="{922E3B8F-0B8B-4A9D-9837-9EB11AB4C7B7}" srcId="{6857B86A-DEC1-407C-A1BB-5BF9ACCBCA6A}" destId="{F635A907-9614-4359-87F5-EE7562AE97A1}" srcOrd="2" destOrd="0" parTransId="{1FC6E0B2-678A-450C-8796-8D188FBB4100}" sibTransId="{1190E998-76AE-4585-A21C-4414EE8E7931}"/>
    <dgm:cxn modelId="{9FC3B594-44A8-41DE-86B0-FFAD902908EF}" type="presOf" srcId="{EA7FB202-F835-4288-99D1-0ED154F6D7CA}" destId="{17CA1487-CDD9-4364-92F6-A11DBDAFE16C}" srcOrd="0" destOrd="3" presId="urn:microsoft.com/office/officeart/2005/8/layout/hList1"/>
    <dgm:cxn modelId="{617AF999-6B77-4EC8-90BA-571BA38D6F6C}" srcId="{ABA77F75-8642-4931-8D7E-BE6C6DB9940D}" destId="{B7F1ED01-15C6-4B8C-B58B-BA25D69EE1D1}" srcOrd="3" destOrd="0" parTransId="{48DE1179-1E95-47C7-A804-C3B07E800B2F}" sibTransId="{DEBB3CD0-057D-4E84-BA75-2933AE4AAB7C}"/>
    <dgm:cxn modelId="{4BF1EEA1-6E89-4F91-BAE8-11038685C515}" type="presOf" srcId="{4C8BFA56-3F75-4CAD-90A3-2F214D699322}" destId="{17CA1487-CDD9-4364-92F6-A11DBDAFE16C}" srcOrd="0" destOrd="0" presId="urn:microsoft.com/office/officeart/2005/8/layout/hList1"/>
    <dgm:cxn modelId="{DADAADA5-924C-48C2-B47A-32D59F2A8086}" srcId="{6857B86A-DEC1-407C-A1BB-5BF9ACCBCA6A}" destId="{EA7FB202-F835-4288-99D1-0ED154F6D7CA}" srcOrd="3" destOrd="0" parTransId="{A853209E-D626-485B-86AB-8C79C9D9517A}" sibTransId="{C134BABF-22ED-4BCF-82FB-2811D941DDA5}"/>
    <dgm:cxn modelId="{FBC3F0B4-09D2-485D-8E61-D42D4939B35A}" srcId="{6857B86A-DEC1-407C-A1BB-5BF9ACCBCA6A}" destId="{41CAA4C0-6D1F-4847-B1DB-CB873CF9EE55}" srcOrd="4" destOrd="0" parTransId="{9D256A08-9DFA-4670-BF24-532E4BDDF29E}" sibTransId="{726DC81A-ED5E-4FB8-8F1F-4CBF7EA2A56A}"/>
    <dgm:cxn modelId="{5F12E8B9-000C-441B-B9E7-99ED7A20363B}" type="presOf" srcId="{6857B86A-DEC1-407C-A1BB-5BF9ACCBCA6A}" destId="{F0C1B2C7-0B23-4FE8-AB0F-5877B88532DB}" srcOrd="0" destOrd="0" presId="urn:microsoft.com/office/officeart/2005/8/layout/hList1"/>
    <dgm:cxn modelId="{C911C5C3-AB10-4937-AE23-6694535014A9}" type="presOf" srcId="{41CAA4C0-6D1F-4847-B1DB-CB873CF9EE55}" destId="{17CA1487-CDD9-4364-92F6-A11DBDAFE16C}" srcOrd="0" destOrd="4" presId="urn:microsoft.com/office/officeart/2005/8/layout/hList1"/>
    <dgm:cxn modelId="{0073D4C3-F488-4F79-B637-186FAECF6BAD}" srcId="{CF9FC193-7A05-4631-B681-B56EAB543D38}" destId="{DA5DFAD8-E443-4F53-9341-A0903BBBD378}" srcOrd="2" destOrd="0" parTransId="{F6012B3B-01B0-4E7C-A363-0177B95D3DD8}" sibTransId="{76D9F54E-47B3-4FE0-B465-AD673964072E}"/>
    <dgm:cxn modelId="{00DD9CC8-00A8-4A16-9B5A-25C5AC1DA7C3}" type="presOf" srcId="{6C7A0C27-847B-48CA-9A63-E7F4201594C0}" destId="{E4FD5043-5612-43C5-B6AE-CCD431549399}" srcOrd="0" destOrd="2" presId="urn:microsoft.com/office/officeart/2005/8/layout/hList1"/>
    <dgm:cxn modelId="{07DCC5CB-3D60-4305-9E14-58E6CC558248}" type="presOf" srcId="{713431E8-202A-4A24-A8FC-F22C07861902}" destId="{EA81ED6A-A7EA-4137-A3DC-D16E79F1B938}" srcOrd="0" destOrd="4" presId="urn:microsoft.com/office/officeart/2005/8/layout/hList1"/>
    <dgm:cxn modelId="{7E09D8D1-7D50-491D-9132-2BD84CD2F36F}" type="presOf" srcId="{57C4AE30-C1D8-4DD8-98A3-50D71E5879CF}" destId="{EA81ED6A-A7EA-4137-A3DC-D16E79F1B938}" srcOrd="0" destOrd="3" presId="urn:microsoft.com/office/officeart/2005/8/layout/hList1"/>
    <dgm:cxn modelId="{4E21C5D3-FA97-4E62-8CC9-01B68E76021E}" type="presOf" srcId="{ABA77F75-8642-4931-8D7E-BE6C6DB9940D}" destId="{055A5EAB-EAE0-4501-8649-31F112FF9AD5}" srcOrd="0" destOrd="0" presId="urn:microsoft.com/office/officeart/2005/8/layout/hList1"/>
    <dgm:cxn modelId="{BD8BA2D6-E02C-4689-82E9-65A96E9491C9}" type="presOf" srcId="{43A18E0E-9B0B-4384-94ED-39901D952B9C}" destId="{17CA1487-CDD9-4364-92F6-A11DBDAFE16C}" srcOrd="0" destOrd="1" presId="urn:microsoft.com/office/officeart/2005/8/layout/hList1"/>
    <dgm:cxn modelId="{11A116D9-84C7-4B27-BBBC-5E49737646FE}" type="presOf" srcId="{B5F9A7DF-4643-4AD4-8637-923665B465C0}" destId="{B55BF4BF-67BD-4E44-8DE3-B1E033CB0DF9}" srcOrd="0" destOrd="1" presId="urn:microsoft.com/office/officeart/2005/8/layout/hList1"/>
    <dgm:cxn modelId="{C8A222DB-1560-45DC-A546-3A07C26A035C}" type="presOf" srcId="{A0F634BE-F267-48F4-BF3D-429CA70381B0}" destId="{B55BF4BF-67BD-4E44-8DE3-B1E033CB0DF9}" srcOrd="0" destOrd="0" presId="urn:microsoft.com/office/officeart/2005/8/layout/hList1"/>
    <dgm:cxn modelId="{4CD5FCDD-1F8A-43A3-BD77-CBE3B3864C41}" srcId="{6857B86A-DEC1-407C-A1BB-5BF9ACCBCA6A}" destId="{4C8BFA56-3F75-4CAD-90A3-2F214D699322}" srcOrd="0" destOrd="0" parTransId="{9A6E3B20-A734-4412-84CF-0134D93D4B28}" sibTransId="{7B50916F-B8BA-427F-B9F0-A301E54D7FB3}"/>
    <dgm:cxn modelId="{58D887E9-04DA-4285-827F-DA6F12BD080E}" type="presOf" srcId="{611C3B18-07F8-4A66-9682-97E24AEF6014}" destId="{E4FD5043-5612-43C5-B6AE-CCD431549399}" srcOrd="0" destOrd="0" presId="urn:microsoft.com/office/officeart/2005/8/layout/hList1"/>
    <dgm:cxn modelId="{D959B3EA-A66A-4B40-901C-93ECD4985A93}" srcId="{CF9FC193-7A05-4631-B681-B56EAB543D38}" destId="{ABA77F75-8642-4931-8D7E-BE6C6DB9940D}" srcOrd="1" destOrd="0" parTransId="{FCF9AE1B-B22B-4F91-BFD8-DDBBF762F128}" sibTransId="{1A095211-ADB0-42CA-9F24-F1BC942872F3}"/>
    <dgm:cxn modelId="{7C17A0F7-9480-484C-BDA2-1D3B25B96105}" srcId="{6857B86A-DEC1-407C-A1BB-5BF9ACCBCA6A}" destId="{43A18E0E-9B0B-4384-94ED-39901D952B9C}" srcOrd="1" destOrd="0" parTransId="{D78A4D92-83E1-49DA-A124-482E295AD96F}" sibTransId="{B4BCE21D-FEEC-484A-AF3C-AE73F85E7EEC}"/>
    <dgm:cxn modelId="{422908FB-49FA-4C56-885D-640C0FF17176}" type="presOf" srcId="{F635A907-9614-4359-87F5-EE7562AE97A1}" destId="{17CA1487-CDD9-4364-92F6-A11DBDAFE16C}" srcOrd="0" destOrd="2" presId="urn:microsoft.com/office/officeart/2005/8/layout/hList1"/>
    <dgm:cxn modelId="{765D4AFC-C3A4-4F8B-A000-988DC6C44800}" type="presOf" srcId="{6EE89B4E-BAED-4A90-B29D-70AF11256801}" destId="{EA81ED6A-A7EA-4137-A3DC-D16E79F1B938}" srcOrd="0" destOrd="0" presId="urn:microsoft.com/office/officeart/2005/8/layout/hList1"/>
    <dgm:cxn modelId="{16A0FCFF-AA35-48DD-BBCD-63FBD2DD92A5}" type="presOf" srcId="{EBCBCADD-1458-417C-9071-3C89D766E7BB}" destId="{EA81ED6A-A7EA-4137-A3DC-D16E79F1B938}" srcOrd="0" destOrd="1" presId="urn:microsoft.com/office/officeart/2005/8/layout/hList1"/>
    <dgm:cxn modelId="{1F4D79B9-0A03-4486-BB92-D4BA991ED70D}" type="presParOf" srcId="{DE3F77CF-6A8C-4783-A2CE-00E88C4199CB}" destId="{4E69B62D-7E76-4E06-9330-583771E53BDE}" srcOrd="0" destOrd="0" presId="urn:microsoft.com/office/officeart/2005/8/layout/hList1"/>
    <dgm:cxn modelId="{EFFE150E-7CB3-4A38-AC57-820444F8E7BA}" type="presParOf" srcId="{4E69B62D-7E76-4E06-9330-583771E53BDE}" destId="{F0C1B2C7-0B23-4FE8-AB0F-5877B88532DB}" srcOrd="0" destOrd="0" presId="urn:microsoft.com/office/officeart/2005/8/layout/hList1"/>
    <dgm:cxn modelId="{332F5817-5A55-4FC1-BA35-DBB23A0AD13C}" type="presParOf" srcId="{4E69B62D-7E76-4E06-9330-583771E53BDE}" destId="{17CA1487-CDD9-4364-92F6-A11DBDAFE16C}" srcOrd="1" destOrd="0" presId="urn:microsoft.com/office/officeart/2005/8/layout/hList1"/>
    <dgm:cxn modelId="{697E9D8E-F51C-4123-B62B-291815C4E7C1}" type="presParOf" srcId="{DE3F77CF-6A8C-4783-A2CE-00E88C4199CB}" destId="{3FA24A66-31D3-4A69-B628-8BE88627B97D}" srcOrd="1" destOrd="0" presId="urn:microsoft.com/office/officeart/2005/8/layout/hList1"/>
    <dgm:cxn modelId="{A09CCE6C-77C7-4B5A-B9DA-7E705F8B286E}" type="presParOf" srcId="{DE3F77CF-6A8C-4783-A2CE-00E88C4199CB}" destId="{3B158D6E-E3AA-49BB-988A-758B59ED8F3B}" srcOrd="2" destOrd="0" presId="urn:microsoft.com/office/officeart/2005/8/layout/hList1"/>
    <dgm:cxn modelId="{817F5423-5421-4F7E-968E-B3D3A624058B}" type="presParOf" srcId="{3B158D6E-E3AA-49BB-988A-758B59ED8F3B}" destId="{055A5EAB-EAE0-4501-8649-31F112FF9AD5}" srcOrd="0" destOrd="0" presId="urn:microsoft.com/office/officeart/2005/8/layout/hList1"/>
    <dgm:cxn modelId="{63113D3E-83F3-4A52-BAD6-246138FEC15C}" type="presParOf" srcId="{3B158D6E-E3AA-49BB-988A-758B59ED8F3B}" destId="{E4FD5043-5612-43C5-B6AE-CCD431549399}" srcOrd="1" destOrd="0" presId="urn:microsoft.com/office/officeart/2005/8/layout/hList1"/>
    <dgm:cxn modelId="{6DF49720-E4F0-4625-B768-1FADCBFE92E0}" type="presParOf" srcId="{DE3F77CF-6A8C-4783-A2CE-00E88C4199CB}" destId="{3E20F600-AFBC-427F-8295-F096F694BC17}" srcOrd="3" destOrd="0" presId="urn:microsoft.com/office/officeart/2005/8/layout/hList1"/>
    <dgm:cxn modelId="{C0F7FF12-72ED-4C65-8A42-67FCEE3903CF}" type="presParOf" srcId="{DE3F77CF-6A8C-4783-A2CE-00E88C4199CB}" destId="{173DA3A6-F783-42D4-9ED8-FD330979BCEA}" srcOrd="4" destOrd="0" presId="urn:microsoft.com/office/officeart/2005/8/layout/hList1"/>
    <dgm:cxn modelId="{67AEDA95-4E81-49EB-9136-C42824BC288A}" type="presParOf" srcId="{173DA3A6-F783-42D4-9ED8-FD330979BCEA}" destId="{23D06E36-F688-4B37-8BB8-73015E665B0E}" srcOrd="0" destOrd="0" presId="urn:microsoft.com/office/officeart/2005/8/layout/hList1"/>
    <dgm:cxn modelId="{190091E1-69E5-482F-89E9-B5A6338D6BCD}" type="presParOf" srcId="{173DA3A6-F783-42D4-9ED8-FD330979BCEA}" destId="{EA81ED6A-A7EA-4137-A3DC-D16E79F1B938}" srcOrd="1" destOrd="0" presId="urn:microsoft.com/office/officeart/2005/8/layout/hList1"/>
    <dgm:cxn modelId="{C10AAB39-93CB-49FD-BFD6-3969672BD5AE}" type="presParOf" srcId="{DE3F77CF-6A8C-4783-A2CE-00E88C4199CB}" destId="{07567D37-B279-45DA-A398-AC60DC60B8A5}" srcOrd="5" destOrd="0" presId="urn:microsoft.com/office/officeart/2005/8/layout/hList1"/>
    <dgm:cxn modelId="{F7BDFCD4-E4A7-4FDC-B5F9-4DEBCF681697}" type="presParOf" srcId="{DE3F77CF-6A8C-4783-A2CE-00E88C4199CB}" destId="{C19000A2-AFB8-47FE-8728-9E1A79A69CE8}" srcOrd="6" destOrd="0" presId="urn:microsoft.com/office/officeart/2005/8/layout/hList1"/>
    <dgm:cxn modelId="{30FCF233-9046-4595-92A3-7414AF61AFFB}" type="presParOf" srcId="{C19000A2-AFB8-47FE-8728-9E1A79A69CE8}" destId="{36D7B766-4813-4620-A32B-FFAE050AF951}" srcOrd="0" destOrd="0" presId="urn:microsoft.com/office/officeart/2005/8/layout/hList1"/>
    <dgm:cxn modelId="{7846C44B-F65C-412E-9DDA-6DA7FD33886B}" type="presParOf" srcId="{C19000A2-AFB8-47FE-8728-9E1A79A69CE8}" destId="{B55BF4BF-67BD-4E44-8DE3-B1E033CB0DF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1B2C7-0B23-4FE8-AB0F-5877B88532DB}">
      <dsp:nvSpPr>
        <dsp:cNvPr id="0" name=""/>
        <dsp:cNvSpPr/>
      </dsp:nvSpPr>
      <dsp:spPr>
        <a:xfrm>
          <a:off x="3215" y="3642"/>
          <a:ext cx="3814806" cy="1296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b="1" kern="1200">
              <a:latin typeface="Tahoma" panose="020B0604030504040204" pitchFamily="34" charset="0"/>
              <a:ea typeface="Tahoma" panose="020B0604030504040204" pitchFamily="34" charset="0"/>
              <a:cs typeface="Tahoma" panose="020B0604030504040204" pitchFamily="34" charset="0"/>
            </a:rPr>
            <a:t>Curation</a:t>
          </a:r>
        </a:p>
      </dsp:txBody>
      <dsp:txXfrm>
        <a:off x="3215" y="3642"/>
        <a:ext cx="3814806" cy="1296000"/>
      </dsp:txXfrm>
    </dsp:sp>
    <dsp:sp modelId="{17CA1487-CDD9-4364-92F6-A11DBDAFE16C}">
      <dsp:nvSpPr>
        <dsp:cNvPr id="0" name=""/>
        <dsp:cNvSpPr/>
      </dsp:nvSpPr>
      <dsp:spPr>
        <a:xfrm>
          <a:off x="30396" y="1299642"/>
          <a:ext cx="3760443" cy="54351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Perplexity</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Google Scholar Labs</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err="1">
              <a:latin typeface="Tahoma" panose="020B0604030504040204" pitchFamily="34" charset="0"/>
              <a:ea typeface="Tahoma" panose="020B0604030504040204" pitchFamily="34" charset="0"/>
              <a:cs typeface="Tahoma" panose="020B0604030504040204" pitchFamily="34" charset="0"/>
            </a:rPr>
            <a:t>ResearchRabbit</a:t>
          </a:r>
          <a:endParaRPr lang="en-US" sz="3500" kern="1200">
            <a:latin typeface="Tahoma" panose="020B0604030504040204" pitchFamily="34" charset="0"/>
            <a:ea typeface="Tahoma" panose="020B0604030504040204" pitchFamily="34" charset="0"/>
            <a:cs typeface="Tahoma" panose="020B0604030504040204" pitchFamily="34" charset="0"/>
          </a:endParaRP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Generative AI Tools </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OER Commons </a:t>
          </a:r>
        </a:p>
      </dsp:txBody>
      <dsp:txXfrm>
        <a:off x="30396" y="1299642"/>
        <a:ext cx="3760443" cy="5435100"/>
      </dsp:txXfrm>
    </dsp:sp>
    <dsp:sp modelId="{055A5EAB-EAE0-4501-8649-31F112FF9AD5}">
      <dsp:nvSpPr>
        <dsp:cNvPr id="0" name=""/>
        <dsp:cNvSpPr/>
      </dsp:nvSpPr>
      <dsp:spPr>
        <a:xfrm>
          <a:off x="4590696" y="3642"/>
          <a:ext cx="3708177" cy="1296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b="1" kern="1200">
              <a:latin typeface="Tahoma" panose="020B0604030504040204" pitchFamily="34" charset="0"/>
              <a:ea typeface="Tahoma" panose="020B0604030504040204" pitchFamily="34" charset="0"/>
              <a:cs typeface="Tahoma" panose="020B0604030504040204" pitchFamily="34" charset="0"/>
            </a:rPr>
            <a:t>Adapt</a:t>
          </a:r>
        </a:p>
      </dsp:txBody>
      <dsp:txXfrm>
        <a:off x="4590696" y="3642"/>
        <a:ext cx="3708177" cy="1296000"/>
      </dsp:txXfrm>
    </dsp:sp>
    <dsp:sp modelId="{E4FD5043-5612-43C5-B6AE-CCD431549399}">
      <dsp:nvSpPr>
        <dsp:cNvPr id="0" name=""/>
        <dsp:cNvSpPr/>
      </dsp:nvSpPr>
      <dsp:spPr>
        <a:xfrm>
          <a:off x="4639430" y="1299642"/>
          <a:ext cx="3610710" cy="54351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Font typeface="Wingdings" panose="05000000000000000000" pitchFamily="2" charset="2"/>
            <a:buChar char=""/>
          </a:pPr>
          <a:r>
            <a:rPr lang="en-US" sz="3500" kern="1200" err="1">
              <a:latin typeface="Tahoma" panose="020B0604030504040204" pitchFamily="34" charset="0"/>
              <a:ea typeface="Tahoma" panose="020B0604030504040204" pitchFamily="34" charset="0"/>
              <a:cs typeface="Tahoma" panose="020B0604030504040204" pitchFamily="34" charset="0"/>
            </a:rPr>
            <a:t>ChatGPT</a:t>
          </a:r>
          <a:endParaRPr lang="en-US" sz="3500" kern="1200">
            <a:latin typeface="Tahoma" panose="020B0604030504040204" pitchFamily="34" charset="0"/>
            <a:ea typeface="Tahoma" panose="020B0604030504040204" pitchFamily="34" charset="0"/>
            <a:cs typeface="Tahoma" panose="020B0604030504040204" pitchFamily="34" charset="0"/>
          </a:endParaRP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Claude</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Gemini</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err="1">
              <a:latin typeface="Tahoma" panose="020B0604030504040204" pitchFamily="34" charset="0"/>
              <a:ea typeface="Tahoma" panose="020B0604030504040204" pitchFamily="34" charset="0"/>
              <a:cs typeface="Tahoma" panose="020B0604030504040204" pitchFamily="34" charset="0"/>
            </a:rPr>
            <a:t>NotebookLM</a:t>
          </a:r>
          <a:endParaRPr lang="en-US" sz="3500" kern="1200">
            <a:latin typeface="Tahoma" panose="020B0604030504040204" pitchFamily="34" charset="0"/>
            <a:ea typeface="Tahoma" panose="020B0604030504040204" pitchFamily="34" charset="0"/>
            <a:cs typeface="Tahoma" panose="020B0604030504040204" pitchFamily="34" charset="0"/>
          </a:endParaRPr>
        </a:p>
        <a:p>
          <a:pPr marL="285750" lvl="1" indent="-285750" algn="l" defTabSz="1555750">
            <a:lnSpc>
              <a:spcPct val="90000"/>
            </a:lnSpc>
            <a:spcBef>
              <a:spcPct val="0"/>
            </a:spcBef>
            <a:spcAft>
              <a:spcPct val="15000"/>
            </a:spcAft>
            <a:buFont typeface="Wingdings" panose="05000000000000000000" pitchFamily="2" charset="2"/>
            <a:buNone/>
          </a:pPr>
          <a:endParaRPr lang="en-US" sz="3500" kern="1200">
            <a:latin typeface="Tahoma" panose="020B0604030504040204" pitchFamily="34" charset="0"/>
            <a:ea typeface="Tahoma" panose="020B0604030504040204" pitchFamily="34" charset="0"/>
            <a:cs typeface="Tahoma" panose="020B0604030504040204" pitchFamily="34" charset="0"/>
          </a:endParaRPr>
        </a:p>
      </dsp:txBody>
      <dsp:txXfrm>
        <a:off x="4639430" y="1299642"/>
        <a:ext cx="3610710" cy="5435100"/>
      </dsp:txXfrm>
    </dsp:sp>
    <dsp:sp modelId="{23D06E36-F688-4B37-8BB8-73015E665B0E}">
      <dsp:nvSpPr>
        <dsp:cNvPr id="0" name=""/>
        <dsp:cNvSpPr/>
      </dsp:nvSpPr>
      <dsp:spPr>
        <a:xfrm>
          <a:off x="9071549" y="3642"/>
          <a:ext cx="3571800" cy="1296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b="1" kern="1200">
              <a:latin typeface="Tahoma" panose="020B0604030504040204" pitchFamily="34" charset="0"/>
              <a:ea typeface="Tahoma" panose="020B0604030504040204" pitchFamily="34" charset="0"/>
              <a:cs typeface="Tahoma" panose="020B0604030504040204" pitchFamily="34" charset="0"/>
            </a:rPr>
            <a:t>Create</a:t>
          </a:r>
        </a:p>
      </dsp:txBody>
      <dsp:txXfrm>
        <a:off x="9071549" y="3642"/>
        <a:ext cx="3571800" cy="1296000"/>
      </dsp:txXfrm>
    </dsp:sp>
    <dsp:sp modelId="{EA81ED6A-A7EA-4137-A3DC-D16E79F1B938}">
      <dsp:nvSpPr>
        <dsp:cNvPr id="0" name=""/>
        <dsp:cNvSpPr/>
      </dsp:nvSpPr>
      <dsp:spPr>
        <a:xfrm>
          <a:off x="9121470" y="1299642"/>
          <a:ext cx="3471959" cy="54351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Font typeface="Wingdings" panose="05000000000000000000" pitchFamily="2" charset="2"/>
            <a:buChar char=""/>
          </a:pPr>
          <a:r>
            <a:rPr lang="en-US" sz="3500" kern="1200" err="1">
              <a:latin typeface="Tahoma" panose="020B0604030504040204" pitchFamily="34" charset="0"/>
              <a:ea typeface="Tahoma" panose="020B0604030504040204" pitchFamily="34" charset="0"/>
              <a:cs typeface="Tahoma" panose="020B0604030504040204" pitchFamily="34" charset="0"/>
            </a:rPr>
            <a:t>ChatGPT</a:t>
          </a:r>
          <a:endParaRPr lang="en-US" sz="3500" kern="1200">
            <a:latin typeface="Tahoma" panose="020B0604030504040204" pitchFamily="34" charset="0"/>
            <a:ea typeface="Tahoma" panose="020B0604030504040204" pitchFamily="34" charset="0"/>
            <a:cs typeface="Tahoma" panose="020B0604030504040204" pitchFamily="34" charset="0"/>
          </a:endParaRP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Claude</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Gemini</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latin typeface="Tahoma" panose="020B0604030504040204" pitchFamily="34" charset="0"/>
              <a:ea typeface="Tahoma" panose="020B0604030504040204" pitchFamily="34" charset="0"/>
              <a:cs typeface="Tahoma" panose="020B0604030504040204" pitchFamily="34" charset="0"/>
            </a:rPr>
            <a:t>Copilot</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err="1">
              <a:latin typeface="Tahoma" panose="020B0604030504040204" pitchFamily="34" charset="0"/>
              <a:ea typeface="Tahoma" panose="020B0604030504040204" pitchFamily="34" charset="0"/>
              <a:cs typeface="Tahoma" panose="020B0604030504040204" pitchFamily="34" charset="0"/>
            </a:rPr>
            <a:t>NotebookLM</a:t>
          </a:r>
          <a:endParaRPr lang="en-US" sz="3500" kern="1200">
            <a:latin typeface="Tahoma" panose="020B0604030504040204" pitchFamily="34" charset="0"/>
            <a:ea typeface="Tahoma" panose="020B0604030504040204" pitchFamily="34" charset="0"/>
            <a:cs typeface="Tahoma" panose="020B0604030504040204" pitchFamily="34" charset="0"/>
          </a:endParaRPr>
        </a:p>
      </dsp:txBody>
      <dsp:txXfrm>
        <a:off x="9121470" y="1299642"/>
        <a:ext cx="3471959" cy="5435100"/>
      </dsp:txXfrm>
    </dsp:sp>
    <dsp:sp modelId="{36D7B766-4813-4620-A32B-FFAE050AF951}">
      <dsp:nvSpPr>
        <dsp:cNvPr id="0" name=""/>
        <dsp:cNvSpPr/>
      </dsp:nvSpPr>
      <dsp:spPr>
        <a:xfrm>
          <a:off x="13430926" y="3642"/>
          <a:ext cx="3522625" cy="12960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8920" tIns="142240" rIns="248920" bIns="142240" numCol="1" spcCol="1270" anchor="ctr" anchorCtr="0">
          <a:noAutofit/>
        </a:bodyPr>
        <a:lstStyle/>
        <a:p>
          <a:pPr marL="0" lvl="0" indent="0" algn="ctr" defTabSz="1555750">
            <a:lnSpc>
              <a:spcPct val="90000"/>
            </a:lnSpc>
            <a:spcBef>
              <a:spcPct val="0"/>
            </a:spcBef>
            <a:spcAft>
              <a:spcPct val="35000"/>
            </a:spcAft>
            <a:buNone/>
          </a:pPr>
          <a:r>
            <a:rPr lang="en-US" sz="3500" b="1" kern="1200">
              <a:latin typeface="Tahoma" panose="020B0604030504040204" pitchFamily="34" charset="0"/>
              <a:ea typeface="Tahoma" panose="020B0604030504040204" pitchFamily="34" charset="0"/>
              <a:cs typeface="Tahoma" panose="020B0604030504040204" pitchFamily="34" charset="0"/>
            </a:rPr>
            <a:t>Evaluate</a:t>
          </a:r>
        </a:p>
      </dsp:txBody>
      <dsp:txXfrm>
        <a:off x="13430926" y="3642"/>
        <a:ext cx="3522625" cy="1296000"/>
      </dsp:txXfrm>
    </dsp:sp>
    <dsp:sp modelId="{B55BF4BF-67BD-4E44-8DE3-B1E033CB0DF9}">
      <dsp:nvSpPr>
        <dsp:cNvPr id="0" name=""/>
        <dsp:cNvSpPr/>
      </dsp:nvSpPr>
      <dsp:spPr>
        <a:xfrm>
          <a:off x="13416025" y="1299642"/>
          <a:ext cx="3552428" cy="543510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86690" tIns="186690" rIns="248920" bIns="280035" numCol="1" spcCol="1270" anchor="t" anchorCtr="0">
          <a:noAutofit/>
        </a:bodyPr>
        <a:lstStyle/>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t>Human in the loop</a:t>
          </a:r>
        </a:p>
        <a:p>
          <a:pPr marL="285750" lvl="1" indent="-285750" algn="l" defTabSz="1555750">
            <a:lnSpc>
              <a:spcPct val="90000"/>
            </a:lnSpc>
            <a:spcBef>
              <a:spcPct val="0"/>
            </a:spcBef>
            <a:spcAft>
              <a:spcPct val="15000"/>
            </a:spcAft>
            <a:buFont typeface="Wingdings" panose="05000000000000000000" pitchFamily="2" charset="2"/>
            <a:buChar char=""/>
          </a:pPr>
          <a:r>
            <a:rPr lang="en-US" sz="3500" kern="1200"/>
            <a:t>Faculty expertise</a:t>
          </a:r>
        </a:p>
        <a:p>
          <a:pPr marL="571500" lvl="2" indent="-285750" algn="l" defTabSz="1555750">
            <a:lnSpc>
              <a:spcPct val="90000"/>
            </a:lnSpc>
            <a:spcBef>
              <a:spcPct val="0"/>
            </a:spcBef>
            <a:spcAft>
              <a:spcPct val="15000"/>
            </a:spcAft>
            <a:buFont typeface="Wingdings" panose="05000000000000000000" pitchFamily="2" charset="2"/>
            <a:buChar char=""/>
          </a:pPr>
          <a:r>
            <a:rPr lang="en-US" sz="3500" kern="1200"/>
            <a:t>Accuracy
Bias
Licensing    </a:t>
          </a:r>
        </a:p>
      </dsp:txBody>
      <dsp:txXfrm>
        <a:off x="13416025" y="1299642"/>
        <a:ext cx="3552428" cy="54351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s://oercommons.org/hubs/ai-in-o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3"/>
            <a:srcRect l="30482" r="28477"/>
            <a:stretch>
              <a:fillRect/>
            </a:stretch>
          </p:blipFill>
          <p:spPr>
            <a:xfrm>
              <a:off x="0" y="0"/>
              <a:ext cx="7952147" cy="10427115"/>
            </a:xfrm>
            <a:prstGeom prst="rect">
              <a:avLst/>
            </a:prstGeom>
          </p:spPr>
        </p:pic>
      </p:grpSp>
      <p:pic>
        <p:nvPicPr>
          <p:cNvPr id="5" name="Picture 5"/>
          <p:cNvPicPr>
            <a:picLocks noChangeAspect="1"/>
          </p:cNvPicPr>
          <p:nvPr/>
        </p:nvPicPr>
        <p:blipFill>
          <a:blip r:embed="rId4"/>
          <a:srcRect/>
          <a:stretch>
            <a:fillRect/>
          </a:stretch>
        </p:blipFill>
        <p:spPr>
          <a:xfrm>
            <a:off x="8743220" y="1282524"/>
            <a:ext cx="7494617" cy="2711689"/>
          </a:xfrm>
          <a:prstGeom prst="rect">
            <a:avLst/>
          </a:prstGeom>
        </p:spPr>
      </p:pic>
      <p:sp>
        <p:nvSpPr>
          <p:cNvPr id="6" name="TextBox 6"/>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a:solidFill>
                  <a:srgbClr val="FFFFFF"/>
                </a:solidFill>
              </a:rPr>
              <a:t>www.onehe.org</a:t>
            </a:r>
          </a:p>
        </p:txBody>
      </p:sp>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rPr>
              <a:t>Develop your teaching your way</a:t>
            </a:r>
          </a:p>
        </p:txBody>
      </p:sp>
      <p:sp>
        <p:nvSpPr>
          <p:cNvPr id="8" name="TextBox 8"/>
          <p:cNvSpPr txBox="1"/>
          <p:nvPr/>
        </p:nvSpPr>
        <p:spPr>
          <a:xfrm>
            <a:off x="8762430" y="5399471"/>
            <a:ext cx="8777445" cy="1888402"/>
          </a:xfrm>
          <a:prstGeom prst="rect">
            <a:avLst/>
          </a:prstGeom>
        </p:spPr>
        <p:txBody>
          <a:bodyPr wrap="square" lIns="0" tIns="0" rIns="0" bIns="0" rtlCol="0" anchor="t">
            <a:spAutoFit/>
          </a:bodyPr>
          <a:lstStyle/>
          <a:p>
            <a:pPr>
              <a:lnSpc>
                <a:spcPts val="7559"/>
              </a:lnSpc>
            </a:pPr>
            <a:r>
              <a:rPr lang="en-US" sz="5400">
                <a:latin typeface="+mj-lt"/>
                <a:ea typeface="Calibri"/>
                <a:cs typeface="Calibri"/>
              </a:rPr>
              <a:t>Bridging AI and OER: Curate, Adapt, and Create OERs</a:t>
            </a:r>
            <a:endParaRPr lang="en-US" sz="5400">
              <a:latin typeface="+mj-lt"/>
              <a:ea typeface="+mn-lt"/>
              <a:cs typeface="+mn-lt"/>
            </a:endParaRPr>
          </a:p>
        </p:txBody>
      </p:sp>
      <p:sp>
        <p:nvSpPr>
          <p:cNvPr id="9" name="TextBox 9"/>
          <p:cNvSpPr txBox="1"/>
          <p:nvPr/>
        </p:nvSpPr>
        <p:spPr>
          <a:xfrm>
            <a:off x="8743220" y="7432099"/>
            <a:ext cx="7494617" cy="712469"/>
          </a:xfrm>
          <a:prstGeom prst="rect">
            <a:avLst/>
          </a:prstGeom>
        </p:spPr>
        <p:txBody>
          <a:bodyPr lIns="0" tIns="0" rIns="0" bIns="0" rtlCol="0" anchor="t">
            <a:spAutoFit/>
          </a:bodyPr>
          <a:lstStyle/>
          <a:p>
            <a:pPr>
              <a:lnSpc>
                <a:spcPts val="5880"/>
              </a:lnSpc>
            </a:pPr>
            <a:r>
              <a:rPr lang="en-US" sz="4000"/>
              <a:t>Vincent Granito, Ph.D.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4333556" y="435297"/>
            <a:ext cx="3280114" cy="1186805"/>
          </a:xfrm>
          <a:prstGeom prst="rect">
            <a:avLst/>
          </a:prstGeom>
        </p:spPr>
      </p:pic>
      <p:pic>
        <p:nvPicPr>
          <p:cNvPr id="3" name="Picture 3" descr="Vince Granito headshot: Smiling person with glasses wearing a navy polo shirt, in a circular blue-to-purple frame."/>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46667" y="2040334"/>
            <a:ext cx="5290810" cy="5290810"/>
          </a:xfrm>
          <a:prstGeom prst="rect">
            <a:avLst/>
          </a:prstGeom>
        </p:spPr>
      </p:pic>
      <p:sp>
        <p:nvSpPr>
          <p:cNvPr id="7" name="TextBox 7"/>
          <p:cNvSpPr txBox="1"/>
          <p:nvPr/>
        </p:nvSpPr>
        <p:spPr>
          <a:xfrm>
            <a:off x="8250643" y="2171700"/>
            <a:ext cx="9351060" cy="4492768"/>
          </a:xfrm>
          <a:prstGeom prst="rect">
            <a:avLst/>
          </a:prstGeom>
        </p:spPr>
        <p:txBody>
          <a:bodyPr wrap="square" lIns="0" tIns="0" rIns="0" bIns="0" rtlCol="0" anchor="t">
            <a:spAutoFit/>
          </a:bodyPr>
          <a:lstStyle/>
          <a:p>
            <a:pPr marL="571500" indent="-571500">
              <a:lnSpc>
                <a:spcPts val="5880"/>
              </a:lnSpc>
              <a:buFont typeface="Arial" panose="020B0604020202020204" pitchFamily="34" charset="0"/>
              <a:buChar char="•"/>
            </a:pPr>
            <a:r>
              <a:rPr lang="en-US" sz="3600">
                <a:solidFill>
                  <a:srgbClr val="000000"/>
                </a:solidFill>
              </a:rPr>
              <a:t>Co-Chair </a:t>
            </a:r>
            <a:r>
              <a:rPr lang="en-US" sz="3600"/>
              <a:t>Campus-Wide AI Task Force</a:t>
            </a:r>
          </a:p>
          <a:p>
            <a:pPr marL="571500" indent="-571500">
              <a:lnSpc>
                <a:spcPts val="5880"/>
              </a:lnSpc>
              <a:buFont typeface="Arial" panose="020B0604020202020204" pitchFamily="34" charset="0"/>
              <a:buChar char="•"/>
            </a:pPr>
            <a:r>
              <a:rPr lang="en-US" sz="3600"/>
              <a:t>Faculty Chair, Teaching and Learning Center</a:t>
            </a:r>
          </a:p>
          <a:p>
            <a:pPr marL="571500" indent="-571500">
              <a:lnSpc>
                <a:spcPts val="5880"/>
              </a:lnSpc>
              <a:buFont typeface="Arial" panose="020B0604020202020204" pitchFamily="34" charset="0"/>
              <a:buChar char="•"/>
            </a:pPr>
            <a:r>
              <a:rPr lang="en-US" sz="3600"/>
              <a:t>AI/OER Fellowship:  Institute for the Study of Knowledge Management in Education (ISKME)</a:t>
            </a:r>
          </a:p>
          <a:p>
            <a:pPr>
              <a:lnSpc>
                <a:spcPts val="5880"/>
              </a:lnSpc>
            </a:pPr>
            <a:endParaRPr lang="en-US" sz="4800"/>
          </a:p>
          <a:p>
            <a:pPr>
              <a:lnSpc>
                <a:spcPts val="5880"/>
              </a:lnSpc>
            </a:pPr>
            <a:r>
              <a:rPr lang="en-US" sz="4200">
                <a:solidFill>
                  <a:srgbClr val="000000"/>
                </a:solidFill>
              </a:rPr>
              <a:t> </a:t>
            </a:r>
          </a:p>
        </p:txBody>
      </p:sp>
      <p:sp>
        <p:nvSpPr>
          <p:cNvPr id="10" name="TextBox 9">
            <a:extLst>
              <a:ext uri="{FF2B5EF4-FFF2-40B4-BE49-F238E27FC236}">
                <a16:creationId xmlns:a16="http://schemas.microsoft.com/office/drawing/2014/main" id="{62D92DEE-6860-46A6-9FDE-40B7F331D247}"/>
              </a:ext>
            </a:extLst>
          </p:cNvPr>
          <p:cNvSpPr txBox="1"/>
          <p:nvPr/>
        </p:nvSpPr>
        <p:spPr>
          <a:xfrm>
            <a:off x="8457703" y="5676900"/>
            <a:ext cx="9144000" cy="1323439"/>
          </a:xfrm>
          <a:prstGeom prst="rect">
            <a:avLst/>
          </a:prstGeom>
          <a:noFill/>
        </p:spPr>
        <p:txBody>
          <a:bodyPr wrap="square">
            <a:spAutoFit/>
          </a:bodyPr>
          <a:lstStyle/>
          <a:p>
            <a:r>
              <a:rPr lang="en-US" sz="4000">
                <a:hlinkClick r:id="rId4"/>
              </a:rPr>
              <a:t>https://oercommons.org/hubs/ai-in-oer</a:t>
            </a:r>
            <a:endParaRPr lang="en-US" sz="4000"/>
          </a:p>
          <a:p>
            <a:r>
              <a:rPr lang="en-US" sz="4000"/>
              <a:t>Search: “OER Commons AI OER Hub” </a:t>
            </a:r>
          </a:p>
        </p:txBody>
      </p:sp>
      <p:pic>
        <p:nvPicPr>
          <p:cNvPr id="11" name="Picture 10" descr="AI &amp; OER Community Hub logo. Tagline: A community space supporting the use of artificial intelligence for the creation and adaptation of Open Educational Resources.">
            <a:extLst>
              <a:ext uri="{FF2B5EF4-FFF2-40B4-BE49-F238E27FC236}">
                <a16:creationId xmlns:a16="http://schemas.microsoft.com/office/drawing/2014/main" id="{FFDD734C-2026-4748-8E0E-5BEE0907669E}"/>
              </a:ext>
            </a:extLst>
          </p:cNvPr>
          <p:cNvPicPr>
            <a:picLocks noChangeAspect="1"/>
          </p:cNvPicPr>
          <p:nvPr/>
        </p:nvPicPr>
        <p:blipFill>
          <a:blip r:embed="rId5"/>
          <a:stretch>
            <a:fillRect/>
          </a:stretch>
        </p:blipFill>
        <p:spPr>
          <a:xfrm>
            <a:off x="8913027" y="7017657"/>
            <a:ext cx="7039804" cy="2866770"/>
          </a:xfrm>
          <a:prstGeom prst="rect">
            <a:avLst/>
          </a:prstGeom>
        </p:spPr>
      </p:pic>
      <p:pic>
        <p:nvPicPr>
          <p:cNvPr id="8" name="Picture 7">
            <a:extLst>
              <a:ext uri="{FF2B5EF4-FFF2-40B4-BE49-F238E27FC236}">
                <a16:creationId xmlns:a16="http://schemas.microsoft.com/office/drawing/2014/main" id="{21D3D0A8-A40A-1F13-760B-72B8A2A59266}"/>
              </a:ext>
            </a:extLst>
          </p:cNvPr>
          <p:cNvPicPr>
            <a:picLocks noChangeAspect="1"/>
          </p:cNvPicPr>
          <p:nvPr/>
        </p:nvPicPr>
        <p:blipFill>
          <a:blip r:embed="rId6"/>
          <a:srcRect l="14671" r="14970" b="-448"/>
          <a:stretch>
            <a:fillRect/>
          </a:stretch>
        </p:blipFill>
        <p:spPr>
          <a:xfrm>
            <a:off x="1971904" y="2471373"/>
            <a:ext cx="4633066" cy="4407824"/>
          </a:xfrm>
          <a:prstGeom prst="flowChartConnector">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E3D4B1-EBBF-13B4-9ECF-9DCD390A74C7}"/>
              </a:ext>
            </a:extLst>
          </p:cNvPr>
          <p:cNvSpPr txBox="1"/>
          <p:nvPr/>
        </p:nvSpPr>
        <p:spPr>
          <a:xfrm>
            <a:off x="359492" y="377928"/>
            <a:ext cx="17522927" cy="8689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US" sz="4400" b="0" i="0" u="none" strike="noStrike" baseline="30000">
                <a:latin typeface="Calibri"/>
                <a:ea typeface="Arial"/>
                <a:cs typeface="Arial"/>
              </a:rPr>
              <a:t>Open educational resources (OER) are teaching, learning, </a:t>
            </a:r>
            <a:r>
              <a:rPr lang="en-US" sz="4400" b="0" i="0">
                <a:latin typeface="Calibri"/>
                <a:ea typeface="Arial"/>
                <a:cs typeface="Arial"/>
              </a:rPr>
              <a:t>​</a:t>
            </a:r>
            <a:r>
              <a:rPr lang="en-US" sz="4400" b="0" i="0" u="none" strike="noStrike" baseline="30000">
                <a:latin typeface="Calibri"/>
                <a:ea typeface="Arial"/>
                <a:cs typeface="Arial"/>
              </a:rPr>
              <a:t>and research resources that reside in the public domain </a:t>
            </a:r>
            <a:r>
              <a:rPr lang="en-US" sz="4400" b="0" i="0">
                <a:latin typeface="Calibri"/>
                <a:ea typeface="Arial"/>
                <a:cs typeface="Arial"/>
              </a:rPr>
              <a:t>​</a:t>
            </a:r>
            <a:endParaRPr lang="en-US" sz="4400" b="0" i="0" dirty="0">
              <a:latin typeface="Calibri"/>
              <a:ea typeface="Arial"/>
              <a:cs typeface="Arial"/>
            </a:endParaRPr>
          </a:p>
          <a:p>
            <a:pPr algn="ctr"/>
            <a:r>
              <a:rPr lang="en-US" sz="4400" b="0" i="0" u="none" strike="noStrike" baseline="30000" dirty="0">
                <a:latin typeface="Calibri"/>
                <a:ea typeface="Arial"/>
                <a:cs typeface="Arial"/>
              </a:rPr>
              <a:t>or have been released under an intellectual property </a:t>
            </a:r>
            <a:r>
              <a:rPr lang="en-US" sz="4400" b="0" i="0" dirty="0">
                <a:latin typeface="Calibri"/>
                <a:ea typeface="Arial"/>
                <a:cs typeface="Arial"/>
              </a:rPr>
              <a:t>​</a:t>
            </a:r>
            <a:r>
              <a:rPr lang="en-US" sz="4400" b="0" i="0" u="none" strike="noStrike" baseline="30000" dirty="0">
                <a:latin typeface="Calibri"/>
                <a:ea typeface="Arial"/>
                <a:cs typeface="Arial"/>
              </a:rPr>
              <a:t>license that permits their </a:t>
            </a:r>
            <a:r>
              <a:rPr lang="en-US" sz="4400" b="0" i="0" dirty="0">
                <a:latin typeface="Calibri"/>
                <a:ea typeface="Arial"/>
                <a:cs typeface="Arial"/>
              </a:rPr>
              <a:t>​</a:t>
            </a:r>
            <a:r>
              <a:rPr lang="en-US" sz="4400" b="0" i="0" u="none" strike="noStrike" baseline="30000" dirty="0">
                <a:latin typeface="Calibri"/>
                <a:ea typeface="Arial"/>
                <a:cs typeface="Arial"/>
              </a:rPr>
              <a:t>free use and re-purposing by others </a:t>
            </a:r>
            <a:br>
              <a:rPr lang="en-US" sz="4400" baseline="30000" dirty="0">
                <a:latin typeface="Calibri"/>
                <a:ea typeface="Arial"/>
                <a:cs typeface="Arial"/>
              </a:rPr>
            </a:br>
            <a:r>
              <a:rPr lang="en-US" sz="4400" b="0" i="0" u="none" strike="noStrike" baseline="30000">
                <a:latin typeface="Calibri"/>
                <a:ea typeface="Arial"/>
                <a:cs typeface="Arial"/>
              </a:rPr>
              <a:t>(OER </a:t>
            </a:r>
            <a:r>
              <a:rPr lang="en-US" sz="4400" b="0" i="0" u="none" strike="noStrike" baseline="30000" dirty="0">
                <a:latin typeface="Calibri"/>
                <a:ea typeface="Arial"/>
                <a:cs typeface="Arial"/>
              </a:rPr>
              <a:t>Commons, ISKME) </a:t>
            </a:r>
            <a:r>
              <a:rPr lang="en-US" sz="4400" b="0" i="0" dirty="0">
                <a:latin typeface="Calibri"/>
                <a:ea typeface="Arial"/>
                <a:cs typeface="Arial"/>
              </a:rPr>
              <a:t>​</a:t>
            </a:r>
          </a:p>
          <a:p>
            <a:br>
              <a:rPr lang="en-US" sz="4000" u="sng" baseline="30000" dirty="0">
                <a:latin typeface="Calibri"/>
                <a:ea typeface="Arial"/>
                <a:cs typeface="Arial"/>
              </a:rPr>
            </a:br>
            <a:r>
              <a:rPr lang="en-US" sz="4000" b="0" i="0" u="sng" baseline="30000">
                <a:latin typeface="Calibri"/>
                <a:ea typeface="Arial"/>
                <a:cs typeface="Arial"/>
              </a:rPr>
              <a:t>OER include</a:t>
            </a:r>
            <a:r>
              <a:rPr lang="en-US" sz="4000" b="0" i="0" u="none" strike="noStrike" baseline="30000" dirty="0">
                <a:latin typeface="Calibri"/>
                <a:ea typeface="Arial"/>
                <a:cs typeface="Arial"/>
              </a:rPr>
              <a:t>:</a:t>
            </a:r>
            <a:r>
              <a:rPr lang="en-US" sz="4000" b="0" i="0" dirty="0">
                <a:latin typeface="Calibri"/>
                <a:ea typeface="Arial"/>
                <a:cs typeface="Arial"/>
              </a:rPr>
              <a:t>​</a:t>
            </a: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full courses, </a:t>
            </a:r>
            <a:r>
              <a:rPr lang="en-US" sz="4000" b="0" i="0" dirty="0">
                <a:latin typeface="Calibri"/>
                <a:ea typeface="Arial"/>
                <a:cs typeface="Arial"/>
              </a:rPr>
              <a:t>​</a:t>
            </a:r>
            <a:endParaRPr lang="en-US" sz="4000" dirty="0">
              <a:latin typeface="Calibri"/>
              <a:ea typeface="Arial"/>
              <a:cs typeface="Arial"/>
            </a:endParaRP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course materials, </a:t>
            </a:r>
            <a:r>
              <a:rPr lang="en-US" sz="4000" b="0" i="0" dirty="0">
                <a:latin typeface="Calibri"/>
                <a:ea typeface="Arial"/>
                <a:cs typeface="Arial"/>
              </a:rPr>
              <a:t>​</a:t>
            </a:r>
            <a:endParaRPr lang="en-US">
              <a:ea typeface="Calibri"/>
              <a:cs typeface="Calibri"/>
            </a:endParaRP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modules, </a:t>
            </a:r>
            <a:r>
              <a:rPr lang="en-US" sz="4000" b="0" i="0" dirty="0">
                <a:latin typeface="Calibri"/>
                <a:ea typeface="Arial"/>
                <a:cs typeface="Arial"/>
              </a:rPr>
              <a:t>​</a:t>
            </a:r>
          </a:p>
          <a:p>
            <a:pPr>
              <a:buFont typeface="Arial"/>
              <a:buChar char="•"/>
            </a:pPr>
            <a:r>
              <a:rPr lang="en-US" sz="4000" baseline="30000">
                <a:latin typeface="Calibri"/>
                <a:ea typeface="Arial"/>
                <a:cs typeface="Arial"/>
              </a:rPr>
              <a:t> textbooks</a:t>
            </a:r>
            <a:r>
              <a:rPr lang="en-US" sz="4000" b="0" i="0" u="none" strike="noStrike" baseline="30000">
                <a:latin typeface="Calibri"/>
                <a:ea typeface="Arial"/>
                <a:cs typeface="Arial"/>
              </a:rPr>
              <a:t>, </a:t>
            </a:r>
            <a:r>
              <a:rPr lang="en-US" sz="4000" b="0" i="0" dirty="0">
                <a:latin typeface="Calibri"/>
                <a:ea typeface="Arial"/>
                <a:cs typeface="Arial"/>
              </a:rPr>
              <a:t>​</a:t>
            </a: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streaming videos, </a:t>
            </a:r>
            <a:r>
              <a:rPr lang="en-US" sz="4000" b="0" i="0" dirty="0">
                <a:latin typeface="Calibri"/>
                <a:ea typeface="Arial"/>
                <a:cs typeface="Arial"/>
              </a:rPr>
              <a:t>​</a:t>
            </a: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tests, </a:t>
            </a:r>
            <a:r>
              <a:rPr lang="en-US" sz="4000" b="0" i="0" dirty="0">
                <a:latin typeface="Calibri"/>
                <a:ea typeface="Arial"/>
                <a:cs typeface="Arial"/>
              </a:rPr>
              <a:t>​</a:t>
            </a: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software, </a:t>
            </a:r>
            <a:r>
              <a:rPr lang="en-US" sz="4000" b="0" i="0" dirty="0">
                <a:latin typeface="Calibri"/>
                <a:ea typeface="Arial"/>
                <a:cs typeface="Arial"/>
              </a:rPr>
              <a:t>​</a:t>
            </a:r>
          </a:p>
          <a:p>
            <a:pPr>
              <a:buFont typeface="Arial"/>
              <a:buChar char="•"/>
            </a:pPr>
            <a:r>
              <a:rPr lang="en-US" sz="4000" baseline="30000">
                <a:latin typeface="Calibri"/>
                <a:ea typeface="Arial"/>
                <a:cs typeface="Arial"/>
              </a:rPr>
              <a:t> </a:t>
            </a:r>
            <a:r>
              <a:rPr lang="en-US" sz="4000" b="0" i="0" u="none" strike="noStrike" baseline="30000">
                <a:latin typeface="Calibri"/>
                <a:ea typeface="Arial"/>
                <a:cs typeface="Arial"/>
              </a:rPr>
              <a:t>any other tools, materials, or techniques used to support access to knowledge </a:t>
            </a:r>
            <a:r>
              <a:rPr lang="en-US" sz="4000" b="0" i="0" dirty="0">
                <a:latin typeface="Calibri"/>
                <a:ea typeface="Arial"/>
                <a:cs typeface="Arial"/>
              </a:rPr>
              <a:t>​</a:t>
            </a:r>
          </a:p>
          <a:p>
            <a:pPr algn="ctr"/>
            <a:endParaRPr lang="en-US" sz="4000" dirty="0">
              <a:ea typeface="Calibri"/>
              <a:cs typeface="Calibri"/>
            </a:endParaRPr>
          </a:p>
        </p:txBody>
      </p:sp>
    </p:spTree>
    <p:extLst>
      <p:ext uri="{BB962C8B-B14F-4D97-AF65-F5344CB8AC3E}">
        <p14:creationId xmlns:p14="http://schemas.microsoft.com/office/powerpoint/2010/main" val="2313049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graphic table summarises six Creative Commons licences for open educational resources (OER), comparing adaptation, commercial use, licence conditions and suitability. CC BY offers greatest flexibility, CC BY-SA requires same licence, NC licences prohibit commercial use, ND licences prohibit adaptations, and CC BY-NC-ND is most restrictive; green ticks and red crosses mark permissions, while guidance highlights fewer restrictions as better OER fit.&#10;">
            <a:extLst>
              <a:ext uri="{FF2B5EF4-FFF2-40B4-BE49-F238E27FC236}">
                <a16:creationId xmlns:a16="http://schemas.microsoft.com/office/drawing/2014/main" id="{9058E082-4A42-4235-A41F-A95ACF4429B3}"/>
              </a:ext>
            </a:extLst>
          </p:cNvPr>
          <p:cNvPicPr>
            <a:picLocks noChangeAspect="1"/>
          </p:cNvPicPr>
          <p:nvPr/>
        </p:nvPicPr>
        <p:blipFill>
          <a:blip r:embed="rId2"/>
          <a:stretch>
            <a:fillRect/>
          </a:stretch>
        </p:blipFill>
        <p:spPr>
          <a:xfrm>
            <a:off x="884925" y="495301"/>
            <a:ext cx="16564875" cy="9322696"/>
          </a:xfrm>
          <a:prstGeom prst="rect">
            <a:avLst/>
          </a:prstGeom>
        </p:spPr>
      </p:pic>
    </p:spTree>
    <p:extLst>
      <p:ext uri="{BB962C8B-B14F-4D97-AF65-F5344CB8AC3E}">
        <p14:creationId xmlns:p14="http://schemas.microsoft.com/office/powerpoint/2010/main" val="277084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AAC&amp;#38;U Research webpage announcing open educational resources as a new high-impact practice. Headline and summary state landmark national study links OER with improved student success, reduced costs, and AAC&amp;#38;U’s 12th high-impact practice designation, alongside AAC&amp;#38;U logo and 22 June 2026 submission date.&#10;">
            <a:extLst>
              <a:ext uri="{FF2B5EF4-FFF2-40B4-BE49-F238E27FC236}">
                <a16:creationId xmlns:a16="http://schemas.microsoft.com/office/drawing/2014/main" id="{5BB5096E-BF78-4BFD-BAFB-C43D641A190F}"/>
              </a:ext>
            </a:extLst>
          </p:cNvPr>
          <p:cNvPicPr>
            <a:picLocks noChangeAspect="1"/>
          </p:cNvPicPr>
          <p:nvPr/>
        </p:nvPicPr>
        <p:blipFill>
          <a:blip r:embed="rId2"/>
          <a:stretch>
            <a:fillRect/>
          </a:stretch>
        </p:blipFill>
        <p:spPr>
          <a:xfrm>
            <a:off x="2057400" y="996351"/>
            <a:ext cx="13069124" cy="8294298"/>
          </a:xfrm>
          <a:prstGeom prst="rect">
            <a:avLst/>
          </a:prstGeom>
        </p:spPr>
      </p:pic>
    </p:spTree>
    <p:extLst>
      <p:ext uri="{BB962C8B-B14F-4D97-AF65-F5344CB8AC3E}">
        <p14:creationId xmlns:p14="http://schemas.microsoft.com/office/powerpoint/2010/main" val="136665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717353"/>
            <a:ext cx="7451950" cy="913776"/>
          </a:xfrm>
          <a:prstGeom prst="rect">
            <a:avLst/>
          </a:prstGeom>
        </p:spPr>
        <p:txBody>
          <a:bodyPr lIns="0" tIns="0" rIns="0" bIns="0" rtlCol="0" anchor="t">
            <a:spAutoFit/>
          </a:bodyPr>
          <a:lstStyle/>
          <a:p>
            <a:pPr>
              <a:lnSpc>
                <a:spcPts val="7560"/>
              </a:lnSpc>
            </a:pPr>
            <a:r>
              <a:rPr lang="en-US" sz="5400">
                <a:solidFill>
                  <a:srgbClr val="000000"/>
                </a:solidFill>
                <a:latin typeface="+mj-lt"/>
              </a:rPr>
              <a:t>AAC&amp;U OER Study</a:t>
            </a:r>
          </a:p>
        </p:txBody>
      </p:sp>
      <p:sp>
        <p:nvSpPr>
          <p:cNvPr id="3" name="TextBox 3"/>
          <p:cNvSpPr txBox="1"/>
          <p:nvPr/>
        </p:nvSpPr>
        <p:spPr>
          <a:xfrm>
            <a:off x="1028700" y="2954290"/>
            <a:ext cx="7494617" cy="2222916"/>
          </a:xfrm>
          <a:prstGeom prst="rect">
            <a:avLst/>
          </a:prstGeom>
        </p:spPr>
        <p:txBody>
          <a:bodyPr lIns="0" tIns="0" rIns="0" bIns="0" rtlCol="0" anchor="t">
            <a:spAutoFit/>
          </a:bodyPr>
          <a:lstStyle/>
          <a:p>
            <a:pPr>
              <a:lnSpc>
                <a:spcPts val="5880"/>
              </a:lnSpc>
            </a:pPr>
            <a:r>
              <a:rPr lang="en-US" sz="4200">
                <a:solidFill>
                  <a:srgbClr val="000000"/>
                </a:solidFill>
              </a:rPr>
              <a:t>Almost 700,000 students</a:t>
            </a:r>
          </a:p>
          <a:p>
            <a:pPr>
              <a:lnSpc>
                <a:spcPts val="5880"/>
              </a:lnSpc>
            </a:pPr>
            <a:r>
              <a:rPr lang="en-US" sz="4200">
                <a:solidFill>
                  <a:srgbClr val="000000"/>
                </a:solidFill>
              </a:rPr>
              <a:t>Different Types of Colleges &amp; Universities </a:t>
            </a:r>
          </a:p>
        </p:txBody>
      </p:sp>
      <p:pic>
        <p:nvPicPr>
          <p:cNvPr id="4" name="Picture 4"/>
          <p:cNvPicPr>
            <a:picLocks noChangeAspect="1"/>
          </p:cNvPicPr>
          <p:nvPr/>
        </p:nvPicPr>
        <p:blipFill>
          <a:blip r:embed="rId2"/>
          <a:srcRect/>
          <a:stretch>
            <a:fillRect/>
          </a:stretch>
        </p:blipFill>
        <p:spPr>
          <a:xfrm>
            <a:off x="14333556" y="435297"/>
            <a:ext cx="3280114" cy="11868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ucational infographic, “OER as a High-Impact Practice”, summarises findings from Watson et al. (2026) on open educational resources and student success. Three numbered stages—Adopt, Adapt and Create—highlight lower withdrawal rates, more A grades, persistence beyond one course, and changed teaching practice, with teal and orange panels plus icons and key takeaway banner.">
            <a:extLst>
              <a:ext uri="{FF2B5EF4-FFF2-40B4-BE49-F238E27FC236}">
                <a16:creationId xmlns:a16="http://schemas.microsoft.com/office/drawing/2014/main" id="{B78B7CB7-B8D5-497F-BD49-DAB60CEE751E}"/>
              </a:ext>
            </a:extLst>
          </p:cNvPr>
          <p:cNvPicPr>
            <a:picLocks noChangeAspect="1"/>
          </p:cNvPicPr>
          <p:nvPr/>
        </p:nvPicPr>
        <p:blipFill>
          <a:blip r:embed="rId2"/>
          <a:stretch>
            <a:fillRect/>
          </a:stretch>
        </p:blipFill>
        <p:spPr>
          <a:xfrm>
            <a:off x="614134" y="661987"/>
            <a:ext cx="16492766" cy="9282113"/>
          </a:xfrm>
          <a:prstGeom prst="rect">
            <a:avLst/>
          </a:prstGeom>
        </p:spPr>
      </p:pic>
    </p:spTree>
    <p:extLst>
      <p:ext uri="{BB962C8B-B14F-4D97-AF65-F5344CB8AC3E}">
        <p14:creationId xmlns:p14="http://schemas.microsoft.com/office/powerpoint/2010/main" val="95701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graphic titled “From Curation to Creation: An AI + OER Workflow” presents a five-stage process for developing and sharing high-quality educational resources. Coloured icons show curation, adaptation, creation, evaluation and sharing, with guidance on AI roles and a note that AI accelerates rather than replaces OER workflows.&#10;">
            <a:extLst>
              <a:ext uri="{FF2B5EF4-FFF2-40B4-BE49-F238E27FC236}">
                <a16:creationId xmlns:a16="http://schemas.microsoft.com/office/drawing/2014/main" id="{26CDCE71-7092-453C-B9DC-39B5A6266AC5}"/>
              </a:ext>
            </a:extLst>
          </p:cNvPr>
          <p:cNvPicPr>
            <a:picLocks noChangeAspect="1"/>
          </p:cNvPicPr>
          <p:nvPr/>
        </p:nvPicPr>
        <p:blipFill>
          <a:blip r:embed="rId2"/>
          <a:stretch>
            <a:fillRect/>
          </a:stretch>
        </p:blipFill>
        <p:spPr>
          <a:xfrm>
            <a:off x="0" y="571500"/>
            <a:ext cx="18288000" cy="9144000"/>
          </a:xfrm>
          <a:prstGeom prst="rect">
            <a:avLst/>
          </a:prstGeom>
        </p:spPr>
      </p:pic>
    </p:spTree>
    <p:extLst>
      <p:ext uri="{BB962C8B-B14F-4D97-AF65-F5344CB8AC3E}">
        <p14:creationId xmlns:p14="http://schemas.microsoft.com/office/powerpoint/2010/main" val="4029896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6CE4-2B13-4715-B5B2-615A55922CA1}"/>
              </a:ext>
            </a:extLst>
          </p:cNvPr>
          <p:cNvSpPr>
            <a:spLocks noGrp="1"/>
          </p:cNvSpPr>
          <p:nvPr>
            <p:ph type="title"/>
          </p:nvPr>
        </p:nvSpPr>
        <p:spPr>
          <a:xfrm>
            <a:off x="1054100" y="157758"/>
            <a:ext cx="16294101" cy="1167723"/>
          </a:xfrm>
        </p:spPr>
        <p:txBody>
          <a:bodyPr>
            <a:normAutofit/>
          </a:bodyPr>
          <a:lstStyle/>
          <a:p>
            <a:r>
              <a:rPr lang="en-US" sz="6600">
                <a:latin typeface="Rockwell" panose="02060603020205020403" pitchFamily="18" charset="0"/>
              </a:rPr>
              <a:t>AI Tools </a:t>
            </a:r>
          </a:p>
        </p:txBody>
      </p:sp>
      <p:graphicFrame>
        <p:nvGraphicFramePr>
          <p:cNvPr id="4" name="Content Placeholder 3">
            <a:extLst>
              <a:ext uri="{FF2B5EF4-FFF2-40B4-BE49-F238E27FC236}">
                <a16:creationId xmlns:a16="http://schemas.microsoft.com/office/drawing/2014/main" id="{242FA989-6B7C-488C-85ED-CB8D01BA325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52076812"/>
              </p:ext>
            </p:extLst>
          </p:nvPr>
        </p:nvGraphicFramePr>
        <p:xfrm>
          <a:off x="715592" y="2806997"/>
          <a:ext cx="16971669" cy="6738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751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fographic titled “Using AI to Curate OER” presents a three-step framework for faster, smarter open educational resource discovery: tell AI needs, set clear guardrails, and ask AI to return results. Details cover course topics, learner outcomes, formats, accessibility, open and remix-friendly licences, trusted repositories, licence verification, candidate comparisons, direct links, and human verification, with OpenStax, OER Commons, LibreTexts, MERLOT, and Open Textbook Library highlighted.">
            <a:extLst>
              <a:ext uri="{FF2B5EF4-FFF2-40B4-BE49-F238E27FC236}">
                <a16:creationId xmlns:a16="http://schemas.microsoft.com/office/drawing/2014/main" id="{733C8508-C022-4053-B3A0-81F07E0448E1}"/>
              </a:ext>
            </a:extLst>
          </p:cNvPr>
          <p:cNvPicPr>
            <a:picLocks noChangeAspect="1"/>
          </p:cNvPicPr>
          <p:nvPr/>
        </p:nvPicPr>
        <p:blipFill>
          <a:blip r:embed="rId2"/>
          <a:stretch>
            <a:fillRect/>
          </a:stretch>
        </p:blipFill>
        <p:spPr>
          <a:xfrm>
            <a:off x="1020320" y="571500"/>
            <a:ext cx="16518150" cy="9296399"/>
          </a:xfrm>
          <a:prstGeom prst="rect">
            <a:avLst/>
          </a:prstGeom>
        </p:spPr>
      </p:pic>
    </p:spTree>
    <p:extLst>
      <p:ext uri="{BB962C8B-B14F-4D97-AF65-F5344CB8AC3E}">
        <p14:creationId xmlns:p14="http://schemas.microsoft.com/office/powerpoint/2010/main" val="479612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 catalogues four openly licensed psychology learning resources, with columns for title, creator or publisher, URL, resource type, learner level, licence and evidence. Entries cover learning, operant conditioning, classical conditioning and observational learning, using CC BY 4.0, CC BY-SA 4.0 and CC BY-NC-SA 4.0 licences.">
            <a:extLst>
              <a:ext uri="{FF2B5EF4-FFF2-40B4-BE49-F238E27FC236}">
                <a16:creationId xmlns:a16="http://schemas.microsoft.com/office/drawing/2014/main" id="{C7CF6E0F-170C-4C90-B895-ACC1C2C59B6E}"/>
              </a:ext>
            </a:extLst>
          </p:cNvPr>
          <p:cNvPicPr>
            <a:picLocks noChangeAspect="1"/>
          </p:cNvPicPr>
          <p:nvPr/>
        </p:nvPicPr>
        <p:blipFill>
          <a:blip r:embed="rId2"/>
          <a:stretch>
            <a:fillRect/>
          </a:stretch>
        </p:blipFill>
        <p:spPr>
          <a:xfrm>
            <a:off x="1524000" y="147792"/>
            <a:ext cx="10216073" cy="9870667"/>
          </a:xfrm>
          <a:prstGeom prst="rect">
            <a:avLst/>
          </a:prstGeom>
        </p:spPr>
      </p:pic>
      <p:sp>
        <p:nvSpPr>
          <p:cNvPr id="4" name="Rectangle 3">
            <a:extLst>
              <a:ext uri="{FF2B5EF4-FFF2-40B4-BE49-F238E27FC236}">
                <a16:creationId xmlns:a16="http://schemas.microsoft.com/office/drawing/2014/main" id="{C9254229-73BE-4C0D-9593-46FE4893C96A}"/>
              </a:ext>
            </a:extLst>
          </p:cNvPr>
          <p:cNvSpPr/>
          <p:nvPr/>
        </p:nvSpPr>
        <p:spPr>
          <a:xfrm>
            <a:off x="11963400" y="1357848"/>
            <a:ext cx="5866066" cy="3785652"/>
          </a:xfrm>
          <a:prstGeom prst="rect">
            <a:avLst/>
          </a:prstGeom>
          <a:noFill/>
        </p:spPr>
        <p:txBody>
          <a:bodyPr wrap="square" lIns="91440" tIns="45720" rIns="91440" bIns="45720">
            <a:spAutoFit/>
          </a:bodyPr>
          <a:lstStyle/>
          <a:p>
            <a:pPr algn="ctr"/>
            <a:r>
              <a:rPr lang="en-US" sz="4800" b="0" cap="none" spc="0">
                <a:ln w="0"/>
                <a:solidFill>
                  <a:schemeClr val="tx1"/>
                </a:solidFill>
                <a:effectLst>
                  <a:outerShdw blurRad="38100" dist="19050" dir="2700000" algn="tl" rotWithShape="0">
                    <a:schemeClr val="dk1">
                      <a:alpha val="40000"/>
                    </a:schemeClr>
                  </a:outerShdw>
                </a:effectLst>
              </a:rPr>
              <a:t>Gemini created list</a:t>
            </a:r>
          </a:p>
          <a:p>
            <a:pPr algn="ctr"/>
            <a:r>
              <a:rPr lang="en-US" sz="4800">
                <a:ln w="0"/>
                <a:effectLst>
                  <a:outerShdw blurRad="38100" dist="19050" dir="2700000" algn="tl" rotWithShape="0">
                    <a:schemeClr val="dk1">
                      <a:alpha val="40000"/>
                    </a:schemeClr>
                  </a:outerShdw>
                </a:effectLst>
              </a:rPr>
              <a:t>Act as an OER Librarian</a:t>
            </a:r>
          </a:p>
          <a:p>
            <a:pPr algn="ctr"/>
            <a:r>
              <a:rPr lang="en-US" sz="4800" b="0" cap="none" spc="0">
                <a:ln w="0"/>
                <a:solidFill>
                  <a:schemeClr val="tx1"/>
                </a:solidFill>
                <a:effectLst>
                  <a:outerShdw blurRad="38100" dist="19050" dir="2700000" algn="tl" rotWithShape="0">
                    <a:schemeClr val="dk1">
                      <a:alpha val="40000"/>
                    </a:schemeClr>
                  </a:outerShdw>
                </a:effectLst>
              </a:rPr>
              <a:t>And Instructional Designer</a:t>
            </a:r>
          </a:p>
        </p:txBody>
      </p:sp>
    </p:spTree>
    <p:extLst>
      <p:ext uri="{BB962C8B-B14F-4D97-AF65-F5344CB8AC3E}">
        <p14:creationId xmlns:p14="http://schemas.microsoft.com/office/powerpoint/2010/main" val="1407745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fographic presents a five-stage AI-supported Open Educational Resources cycle, showing how educators adapt and share materials while maintaining human oversight. Colour-coded stages cover Select, Analyse, Adapt, Verify and Share, surrounding an AI collaborator, with side panels outlining accessibility, inclusivity, accuracy and licensing checks.">
            <a:extLst>
              <a:ext uri="{FF2B5EF4-FFF2-40B4-BE49-F238E27FC236}">
                <a16:creationId xmlns:a16="http://schemas.microsoft.com/office/drawing/2014/main" id="{AC9AC34F-08DA-4E82-94D9-7E5FC31EE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64182"/>
            <a:ext cx="15240000" cy="10159999"/>
          </a:xfrm>
          <a:prstGeom prst="rect">
            <a:avLst/>
          </a:prstGeom>
        </p:spPr>
      </p:pic>
    </p:spTree>
    <p:extLst>
      <p:ext uri="{BB962C8B-B14F-4D97-AF65-F5344CB8AC3E}">
        <p14:creationId xmlns:p14="http://schemas.microsoft.com/office/powerpoint/2010/main" val="273524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fographic outlining how AI helps preserve and share faculty expertise through open educational resources. Six numbered colour-coded stages move from faculty experience and AI-supported design to expert review, transparent disclosure, reusable resources and worldwide sharing, linked by arrows and illustrated with people, AI, documents, videos and a globe.">
            <a:extLst>
              <a:ext uri="{FF2B5EF4-FFF2-40B4-BE49-F238E27FC236}">
                <a16:creationId xmlns:a16="http://schemas.microsoft.com/office/drawing/2014/main" id="{69144FDC-F5CC-4C31-BDF6-EC8C9B7A8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50" y="63500"/>
            <a:ext cx="15335250" cy="10223500"/>
          </a:xfrm>
          <a:prstGeom prst="rect">
            <a:avLst/>
          </a:prstGeom>
        </p:spPr>
      </p:pic>
    </p:spTree>
    <p:extLst>
      <p:ext uri="{BB962C8B-B14F-4D97-AF65-F5344CB8AC3E}">
        <p14:creationId xmlns:p14="http://schemas.microsoft.com/office/powerpoint/2010/main" val="763715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fographic titled “How AI Helps in OER Process” presents a three-stage workflow: Curate, Adapt and Create. Blue, green and orange panels outline AI and faculty roles, including finding and evaluating resources, customising content, designing instruction, generating questions and developing accurate, accessible learning materials.&#10;">
            <a:extLst>
              <a:ext uri="{FF2B5EF4-FFF2-40B4-BE49-F238E27FC236}">
                <a16:creationId xmlns:a16="http://schemas.microsoft.com/office/drawing/2014/main" id="{EBBDAF94-C8BD-4D68-B080-F678FD2AB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266700"/>
            <a:ext cx="17881600" cy="9753600"/>
          </a:xfrm>
          <a:prstGeom prst="rect">
            <a:avLst/>
          </a:prstGeom>
        </p:spPr>
      </p:pic>
    </p:spTree>
    <p:extLst>
      <p:ext uri="{BB962C8B-B14F-4D97-AF65-F5344CB8AC3E}">
        <p14:creationId xmlns:p14="http://schemas.microsoft.com/office/powerpoint/2010/main" val="227824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8F274066-BAC2-4702-B0F4-F767C4555365}"/>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3"/>
            <a:srcRect l="48951" r="8149"/>
            <a:stretch>
              <a:fillRect/>
            </a:stretch>
          </p:blipFill>
          <p:spPr>
            <a:xfrm>
              <a:off x="0" y="0"/>
              <a:ext cx="7952147" cy="10427115"/>
            </a:xfrm>
            <a:prstGeom prst="rect">
              <a:avLst/>
            </a:prstGeom>
          </p:spPr>
        </p:pic>
      </p:grpSp>
      <p:pic>
        <p:nvPicPr>
          <p:cNvPr id="5" name="Picture 5"/>
          <p:cNvPicPr>
            <a:picLocks noChangeAspect="1"/>
          </p:cNvPicPr>
          <p:nvPr/>
        </p:nvPicPr>
        <p:blipFill>
          <a:blip r:embed="rId4"/>
          <a:srcRect/>
          <a:stretch>
            <a:fillRect/>
          </a:stretch>
        </p:blipFill>
        <p:spPr>
          <a:xfrm>
            <a:off x="8743220" y="1282524"/>
            <a:ext cx="7494617" cy="2711689"/>
          </a:xfrm>
          <a:prstGeom prst="rect">
            <a:avLst/>
          </a:prstGeom>
        </p:spPr>
      </p:pic>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rPr>
              <a:t>Develop your teaching your way</a:t>
            </a:r>
          </a:p>
        </p:txBody>
      </p:sp>
      <p:sp>
        <p:nvSpPr>
          <p:cNvPr id="8" name="TextBox 8"/>
          <p:cNvSpPr txBox="1"/>
          <p:nvPr/>
        </p:nvSpPr>
        <p:spPr>
          <a:xfrm>
            <a:off x="8721886" y="5623209"/>
            <a:ext cx="7451950" cy="1309369"/>
          </a:xfrm>
          <a:prstGeom prst="rect">
            <a:avLst/>
          </a:prstGeom>
        </p:spPr>
        <p:txBody>
          <a:bodyPr lIns="0" tIns="0" rIns="0" bIns="0" rtlCol="0" anchor="t">
            <a:spAutoFit/>
          </a:bodyPr>
          <a:lstStyle/>
          <a:p>
            <a:pPr algn="ctr">
              <a:lnSpc>
                <a:spcPts val="10780"/>
              </a:lnSpc>
            </a:pPr>
            <a:r>
              <a:rPr lang="en-US" sz="7700">
                <a:solidFill>
                  <a:srgbClr val="000000"/>
                </a:solidFill>
                <a:latin typeface="+mj-lt"/>
              </a:rPr>
              <a:t>Thank you!</a:t>
            </a:r>
          </a:p>
        </p:txBody>
      </p:sp>
      <p:sp>
        <p:nvSpPr>
          <p:cNvPr id="9" name="TextBox 9"/>
          <p:cNvSpPr txBox="1"/>
          <p:nvPr/>
        </p:nvSpPr>
        <p:spPr>
          <a:xfrm>
            <a:off x="8039541" y="8630392"/>
            <a:ext cx="7494617" cy="712469"/>
          </a:xfrm>
          <a:prstGeom prst="rect">
            <a:avLst/>
          </a:prstGeom>
        </p:spPr>
        <p:txBody>
          <a:bodyPr lIns="0" tIns="0" rIns="0" bIns="0" rtlCol="0" anchor="t">
            <a:spAutoFit/>
          </a:bodyPr>
          <a:lstStyle/>
          <a:p>
            <a:pPr algn="ctr">
              <a:lnSpc>
                <a:spcPts val="5880"/>
              </a:lnSpc>
            </a:pPr>
            <a:r>
              <a:rPr lang="en-US" sz="4200" err="1">
                <a:solidFill>
                  <a:srgbClr val="000000"/>
                </a:solidFill>
              </a:rPr>
              <a:t>OneHE</a:t>
            </a:r>
            <a:r>
              <a:rPr lang="en-US" sz="4200">
                <a:solidFill>
                  <a:srgbClr val="000000"/>
                </a:solidFill>
              </a:rPr>
              <a:t>: support@onehe.org</a:t>
            </a:r>
          </a:p>
        </p:txBody>
      </p:sp>
      <p:sp>
        <p:nvSpPr>
          <p:cNvPr id="11" name="TextBox 6">
            <a:extLst>
              <a:ext uri="{FF2B5EF4-FFF2-40B4-BE49-F238E27FC236}">
                <a16:creationId xmlns:a16="http://schemas.microsoft.com/office/drawing/2014/main" id="{3444B899-22BA-447D-BF52-3FF8BD655892}"/>
              </a:ext>
            </a:extLst>
          </p:cNvPr>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a:solidFill>
                  <a:srgbClr val="FFFFFF"/>
                </a:solidFill>
              </a:rPr>
              <a:t>www.onehe.org</a:t>
            </a:r>
          </a:p>
        </p:txBody>
      </p:sp>
      <p:sp>
        <p:nvSpPr>
          <p:cNvPr id="2" name="TextBox 1">
            <a:extLst>
              <a:ext uri="{FF2B5EF4-FFF2-40B4-BE49-F238E27FC236}">
                <a16:creationId xmlns:a16="http://schemas.microsoft.com/office/drawing/2014/main" id="{84392044-3ED0-4EE0-5D8D-101965513ECC}"/>
              </a:ext>
            </a:extLst>
          </p:cNvPr>
          <p:cNvSpPr txBox="1"/>
          <p:nvPr/>
        </p:nvSpPr>
        <p:spPr>
          <a:xfrm>
            <a:off x="8441675" y="7718693"/>
            <a:ext cx="91440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4400"/>
              <a:t>Email Vincent: </a:t>
            </a:r>
            <a:r>
              <a:rPr lang="en-GB" sz="4400">
                <a:ea typeface="+mn-lt"/>
                <a:cs typeface="+mn-lt"/>
              </a:rPr>
              <a:t>vgranito@lorainccc.edu</a:t>
            </a:r>
            <a:endParaRPr lang="en-GB" sz="4400">
              <a:ea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st xmlns="cd659ce7-53d2-4366-baa9-4185c6b1a637" xsi:nil="true"/>
    <TaxCatchAll xmlns="adf8f49e-6e9d-49fc-84f2-57ad318e6d0b" xsi:nil="true"/>
    <lcf76f155ced4ddcb4097134ff3c332f xmlns="cd659ce7-53d2-4366-baa9-4185c6b1a637">
      <Terms xmlns="http://schemas.microsoft.com/office/infopath/2007/PartnerControls"/>
    </lcf76f155ced4ddcb4097134ff3c332f>
    <Customer_x0020_name xmlns="cd659ce7-53d2-4366-baa9-4185c6b1a637" xsi:nil="true"/>
    <Document_x0020_type xmlns="cd659ce7-53d2-4366-baa9-4185c6b1a637">Blog post</Document_x0020_type>
    <Doc_x0020_date xmlns="cd659ce7-53d2-4366-baa9-4185c6b1a63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5F357705328D4FB0C08C22F13FBB4D" ma:contentTypeVersion="22" ma:contentTypeDescription="Create a new document." ma:contentTypeScope="" ma:versionID="a50762bc9a115119c39c82f2460a2b85">
  <xsd:schema xmlns:xsd="http://www.w3.org/2001/XMLSchema" xmlns:xs="http://www.w3.org/2001/XMLSchema" xmlns:p="http://schemas.microsoft.com/office/2006/metadata/properties" xmlns:ns2="cd659ce7-53d2-4366-baa9-4185c6b1a637" xmlns:ns3="adf8f49e-6e9d-49fc-84f2-57ad318e6d0b" targetNamespace="http://schemas.microsoft.com/office/2006/metadata/properties" ma:root="true" ma:fieldsID="98a715e517c54ec8c51cd87cfcd147f7" ns2:_="" ns3:_="">
    <xsd:import namespace="cd659ce7-53d2-4366-baa9-4185c6b1a637"/>
    <xsd:import namespace="adf8f49e-6e9d-49fc-84f2-57ad318e6d0b"/>
    <xsd:element name="properties">
      <xsd:complexType>
        <xsd:sequence>
          <xsd:element name="documentManagement">
            <xsd:complexType>
              <xsd:all>
                <xsd:element ref="ns2:Customer_x0020_name" minOccurs="0"/>
                <xsd:element ref="ns2:Document_x0020_type" minOccurs="0"/>
                <xsd:element ref="ns2:Doc_x0020_date" minOccurs="0"/>
                <xsd:element ref="ns2:test" minOccurs="0"/>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59ce7-53d2-4366-baa9-4185c6b1a637" elementFormDefault="qualified">
    <xsd:import namespace="http://schemas.microsoft.com/office/2006/documentManagement/types"/>
    <xsd:import namespace="http://schemas.microsoft.com/office/infopath/2007/PartnerControls"/>
    <xsd:element name="Customer_x0020_name" ma:index="1" nillable="true" ma:displayName="Customer name" ma:format="Dropdown" ma:internalName="Customer_x0020_name">
      <xsd:simpleType>
        <xsd:union memberTypes="dms:Text">
          <xsd:simpleType>
            <xsd:restriction base="dms:Choice">
              <xsd:enumeration value="AAC&amp;U Future Leaders"/>
              <xsd:enumeration value="AIM"/>
              <xsd:enumeration value="AIMS Community College"/>
              <xsd:enumeration value="AISNE"/>
              <xsd:enumeration value="Alamo Colleges District"/>
              <xsd:enumeration value="Australian Institute of Professional Counsellors"/>
              <xsd:enumeration value="Bloomsburg University (TALE)"/>
              <xsd:enumeration value="Boise State University"/>
              <xsd:enumeration value="Bond University"/>
              <xsd:enumeration value="Briar Cliff University"/>
              <xsd:enumeration value="Buena Vista University"/>
              <xsd:enumeration value="Butler University"/>
              <xsd:enumeration value="CA ANZ"/>
              <xsd:enumeration value="Cal Poly Pomona"/>
              <xsd:enumeration value="Cal State Polytechnic"/>
              <xsd:enumeration value="California State University Channel Islands"/>
              <xsd:enumeration value="California State University, Bakersfield"/>
              <xsd:enumeration value="Clayton State University"/>
              <xsd:enumeration value="Clemson University, South Carolina"/>
              <xsd:enumeration value="Colarado Northwestern Community College"/>
              <xsd:enumeration value="Community College of Allegheny County"/>
              <xsd:enumeration value="Concordia College"/>
              <xsd:enumeration value="Connecticut College"/>
              <xsd:enumeration value="Copehnhagen Business School"/>
              <xsd:enumeration value="Cuyahoga Community College"/>
              <xsd:enumeration value="Education Centre of Australia"/>
              <xsd:enumeration value="Endeavour"/>
              <xsd:enumeration value="Equals International"/>
              <xsd:enumeration value="&quot;Florida International University"/>
              <xsd:enumeration value="&quot;"/>
              <xsd:enumeration value="George Washington University"/>
              <xsd:enumeration value="Hood College"/>
              <xsd:enumeration value="Huntingdon College"/>
              <xsd:enumeration value="ICMS"/>
              <xsd:enumeration value="IU Kelley School of Business"/>
              <xsd:enumeration value="J. Sargeant Reynolds Community College (JSRCC)"/>
              <xsd:enumeration value="James Madison University"/>
              <xsd:enumeration value="&quot;Keene State College"/>
              <xsd:enumeration value="&quot;"/>
              <xsd:enumeration value="Kent State University"/>
              <xsd:enumeration value="Lane Community College"/>
              <xsd:enumeration value="Lorain County Community College"/>
              <xsd:enumeration value="Loyola University Chicago"/>
              <xsd:enumeration value="Missouri University of Science and Technology"/>
              <xsd:enumeration value="Missouri University of Science and Technology"/>
              <xsd:enumeration value="Morgan State University"/>
              <xsd:enumeration value="Morgan State University trial"/>
              <xsd:enumeration value="NC State University"/>
              <xsd:enumeration value="NextEd Group"/>
              <xsd:enumeration value="Oakton Community College"/>
              <xsd:enumeration value="Penn State University Behrend"/>
              <xsd:enumeration value="Providence College"/>
              <xsd:enumeration value="Qatar University"/>
              <xsd:enumeration value="Simpson College"/>
              <xsd:enumeration value="Southampton Solent University"/>
              <xsd:enumeration value="Southern University and A&amp;M College"/>
              <xsd:enumeration value="Spelman College"/>
              <xsd:enumeration value="Springfield College"/>
              <xsd:enumeration value="St Louis Community College"/>
              <xsd:enumeration value="Texas State University"/>
              <xsd:enumeration value="Torrens University"/>
              <xsd:enumeration value="University of California, Riverside"/>
              <xsd:enumeration value="University of Missouri System"/>
              <xsd:enumeration value="University of Missouri-Columbia"/>
              <xsd:enumeration value="University of Missouri-Kansas City"/>
              <xsd:enumeration value="University of Missouri-St Louis"/>
              <xsd:enumeration value="University of New Mexico"/>
              <xsd:enumeration value="University of South Florida"/>
              <xsd:enumeration value="University of Southern California"/>
              <xsd:enumeration value="University of Washington, Bothell"/>
              <xsd:enumeration value="University System of Georgia"/>
              <xsd:enumeration value="UNT Dallas"/>
              <xsd:enumeration value="Wentworth Institute of Higher Education"/>
              <xsd:enumeration value="West Chester University"/>
              <xsd:enumeration value="Western Michigan University"/>
              <xsd:enumeration value="Westminster College"/>
              <xsd:enumeration value="Wofford College"/>
              <xsd:enumeration value="Yakima Valley College"/>
            </xsd:restriction>
          </xsd:simpleType>
        </xsd:union>
      </xsd:simpleType>
    </xsd:element>
    <xsd:element name="Document_x0020_type" ma:index="2" nillable="true" ma:displayName="Document type" ma:default="Blog post" ma:format="Dropdown" ma:internalName="Document_x0020_type">
      <xsd:simpleType>
        <xsd:union memberTypes="dms:Text">
          <xsd:simpleType>
            <xsd:restriction base="dms:Choice">
              <xsd:enumeration value="Blog post"/>
              <xsd:enumeration value="Email"/>
              <xsd:enumeration value="Service agreement draft"/>
              <xsd:enumeration value="Service agreement signed"/>
              <xsd:enumeration value="Course"/>
              <xsd:enumeration value="Logo"/>
              <xsd:enumeration value="Profile image"/>
              <xsd:enumeration value="Course or resource image"/>
              <xsd:enumeration value="Feature image"/>
              <xsd:enumeration value="Project plan"/>
            </xsd:restriction>
          </xsd:simpleType>
        </xsd:union>
      </xsd:simpleType>
    </xsd:element>
    <xsd:element name="Doc_x0020_date" ma:index="3" nillable="true" ma:displayName="Doc date" ma:format="DateOnly" ma:internalName="Doc_x0020_date">
      <xsd:simpleType>
        <xsd:restriction base="dms:DateTime"/>
      </xsd:simpleType>
    </xsd:element>
    <xsd:element name="test" ma:index="5" nillable="true" ma:displayName="Description " ma:format="Dropdown" ma:internalName="test">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03cc182-1fb9-4e3b-bd87-5b5371ca22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8f49e-6e9d-49fc-84f2-57ad318e6d0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6a7a8a5-6750-46ff-af7b-f2637919280e}" ma:internalName="TaxCatchAll" ma:showField="CatchAllData" ma:web="adf8f49e-6e9d-49fc-84f2-57ad318e6d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FA4DFD-BD30-4192-A2C3-11965C21D51E}">
  <ds:schemaRefs>
    <ds:schemaRef ds:uri="adf8f49e-6e9d-49fc-84f2-57ad318e6d0b"/>
    <ds:schemaRef ds:uri="cd659ce7-53d2-4366-baa9-4185c6b1a63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256595A-F456-4665-B236-9C30D01292B6}">
  <ds:schemaRefs>
    <ds:schemaRef ds:uri="adf8f49e-6e9d-49fc-84f2-57ad318e6d0b"/>
    <ds:schemaRef ds:uri="cd659ce7-53d2-4366-baa9-4185c6b1a63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73CCCFF-E5BA-42FC-8A9A-E94B196419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Tools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OneHE slides</dc:title>
  <dc:creator>Vincent Granito</dc:creator>
  <cp:revision>25</cp:revision>
  <cp:lastPrinted>2026-10-06T19:06:45Z</cp:lastPrinted>
  <dcterms:created xsi:type="dcterms:W3CDTF">2006-08-16T00:00:00Z</dcterms:created>
  <dcterms:modified xsi:type="dcterms:W3CDTF">2026-10-09T13:15:36Z</dcterms:modified>
  <dc:identifier>DAE15UuEPnk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0x010100045F357705328D4FB0C08C22F13FBB4D</vt:lpwstr>
  </property>
  <property fmtid="{D5CDD505-2E9C-101B-9397-08002B2CF9AE}" pid="3" name="MediaServiceImageTags">
    <vt:lpwstr/>
  </property>
</Properties>
</file>