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b7cf1b4c1_19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3fb7cf1b4c1_19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8db14dd4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f8db14dd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f8db14dd45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f8db14dd45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f8db14dd45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f8db14dd45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f8db14dd45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f8db14dd45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f8db14dd4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f8db14dd4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f8db14dd4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f8db14dd4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f8db14dd4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f8db14dd4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8db14dd4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f8db14dd4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f8db14dd4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f8db14dd4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f8db14dd4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f8db14dd4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8db14dd4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f8db14dd4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f8db14dd4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f8db14dd4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f8db14dd45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f8db14dd4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f8db14dd4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f8db14dd4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f8db14dd45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f8db14dd45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8db14dd45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f8db14dd45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f8db14dd4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f8db14dd4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b7cf1b4c1_19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3fb7cf1b4c1_19_8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8" name="Google Shape;58;p1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59" name="Google Shape;59;p1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0" name="Shape 60"/>
        <p:cNvGrpSpPr/>
        <p:nvPr/>
      </p:nvGrpSpPr>
      <p:grpSpPr>
        <a:xfrm>
          <a:off x="0" y="0"/>
          <a:ext cx="0" cy="0"/>
          <a:chOff x="0" y="0"/>
          <a:chExt cx="0" cy="0"/>
        </a:xfrm>
      </p:grpSpPr>
      <p:sp>
        <p:nvSpPr>
          <p:cNvPr id="61" name="Google Shape;61;p15"/>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2" name="Google Shape;62;p15"/>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63" name="Google Shape;63;p1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4" name="Google Shape;64;p1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5" name="Google Shape;65;p1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8" name="Google Shape;68;p16"/>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69" name="Google Shape;69;p1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0" name="Google Shape;70;p1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1" name="Google Shape;71;p1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7"/>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4" name="Google Shape;74;p17"/>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75" name="Google Shape;75;p1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6" name="Google Shape;76;p1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7" name="Google Shape;77;p1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8" name="Shape 78"/>
        <p:cNvGrpSpPr/>
        <p:nvPr/>
      </p:nvGrpSpPr>
      <p:grpSpPr>
        <a:xfrm>
          <a:off x="0" y="0"/>
          <a:ext cx="0" cy="0"/>
          <a:chOff x="0" y="0"/>
          <a:chExt cx="0" cy="0"/>
        </a:xfrm>
      </p:grpSpPr>
      <p:sp>
        <p:nvSpPr>
          <p:cNvPr id="79" name="Google Shape;79;p18"/>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0" name="Google Shape;80;p18"/>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1" name="Google Shape;81;p18"/>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2" name="Google Shape;82;p1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3" name="Google Shape;83;p1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4" name="Google Shape;84;p1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1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7" name="Google Shape;87;p19"/>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88" name="Google Shape;88;p19"/>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89" name="Google Shape;89;p19"/>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0" name="Google Shape;90;p19"/>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1" name="Google Shape;91;p1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2" name="Google Shape;92;p1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3" name="Google Shape;93;p1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2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6" name="Google Shape;96;p2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1"/>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02" name="Google Shape;102;p21"/>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03" name="Google Shape;103;p2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4" name="Google Shape;104;p2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5" name="Google Shape;105;p2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8" name="Google Shape;108;p22"/>
          <p:cNvSpPr/>
          <p:nvPr>
            <p:ph idx="2" type="pic"/>
          </p:nvPr>
        </p:nvSpPr>
        <p:spPr>
          <a:xfrm>
            <a:off x="896144" y="306388"/>
            <a:ext cx="2743200" cy="2057400"/>
          </a:xfrm>
          <a:prstGeom prst="rect">
            <a:avLst/>
          </a:prstGeom>
          <a:noFill/>
          <a:ln>
            <a:noFill/>
          </a:ln>
        </p:spPr>
      </p:sp>
      <p:sp>
        <p:nvSpPr>
          <p:cNvPr id="109" name="Google Shape;109;p22"/>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10" name="Google Shape;110;p2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1" name="Google Shape;111;p2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2" name="Google Shape;112;p2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5" name="Google Shape;115;p23"/>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16" name="Google Shape;116;p2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7" name="Google Shape;117;p2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8" name="Google Shape;118;p2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1" name="Google Shape;121;p24"/>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2" name="Google Shape;122;p2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4" name="Google Shape;124;p2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2" name="Google Shape;52;p13"/>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jpg"/><Relationship Id="rId4" Type="http://schemas.openxmlformats.org/officeDocument/2006/relationships/hyperlink" Target="http://tinyurl.com/CM-order" TargetMode="External"/><Relationship Id="rId5" Type="http://schemas.openxmlformats.org/officeDocument/2006/relationships/hyperlink" Target="http://tinyurl.com/CM-slides" TargetMode="External"/><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tinyurl.com/CM-order" TargetMode="External"/><Relationship Id="rId4" Type="http://schemas.openxmlformats.org/officeDocument/2006/relationships/hyperlink" Target="mailto:sarahsilverman24@gmail.com" TargetMode="External"/><Relationship Id="rId5" Type="http://schemas.openxmlformats.org/officeDocument/2006/relationships/hyperlink" Target="https://www.linkedin.com/in/sarah-s-51672036/" TargetMode="External"/><Relationship Id="rId6" Type="http://schemas.openxmlformats.org/officeDocument/2006/relationships/hyperlink" Target="http://sarahemilysilverman.com" TargetMode="External"/><Relationship Id="rId7" Type="http://schemas.openxmlformats.org/officeDocument/2006/relationships/hyperlink" Target="http://beyondthescope.substack.com" TargetMode="External"/><Relationship Id="rId8"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1.png"/><Relationship Id="rId6"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5"/>
          <p:cNvPicPr preferRelativeResize="0"/>
          <p:nvPr/>
        </p:nvPicPr>
        <p:blipFill rotWithShape="1">
          <a:blip r:embed="rId3">
            <a:alphaModFix/>
          </a:blip>
          <a:srcRect b="24983" l="-1961" r="83057" t="10395"/>
          <a:stretch/>
        </p:blipFill>
        <p:spPr>
          <a:xfrm>
            <a:off x="-381000" y="0"/>
            <a:ext cx="3657600" cy="5143500"/>
          </a:xfrm>
          <a:prstGeom prst="rect">
            <a:avLst/>
          </a:prstGeom>
          <a:noFill/>
          <a:ln>
            <a:noFill/>
          </a:ln>
        </p:spPr>
      </p:pic>
      <p:pic>
        <p:nvPicPr>
          <p:cNvPr id="130" name="Google Shape;130;p25"/>
          <p:cNvPicPr preferRelativeResize="0"/>
          <p:nvPr/>
        </p:nvPicPr>
        <p:blipFill rotWithShape="1">
          <a:blip r:embed="rId4">
            <a:alphaModFix/>
          </a:blip>
          <a:srcRect b="0" l="0" r="0" t="0"/>
          <a:stretch/>
        </p:blipFill>
        <p:spPr>
          <a:xfrm>
            <a:off x="4371610" y="641262"/>
            <a:ext cx="3747309" cy="1355845"/>
          </a:xfrm>
          <a:prstGeom prst="rect">
            <a:avLst/>
          </a:prstGeom>
          <a:noFill/>
          <a:ln>
            <a:noFill/>
          </a:ln>
        </p:spPr>
      </p:pic>
      <p:sp>
        <p:nvSpPr>
          <p:cNvPr id="131" name="Google Shape;131;p25"/>
          <p:cNvSpPr txBox="1"/>
          <p:nvPr/>
        </p:nvSpPr>
        <p:spPr>
          <a:xfrm>
            <a:off x="-2286000" y="4700438"/>
            <a:ext cx="5124331" cy="269459"/>
          </a:xfrm>
          <a:prstGeom prst="rect">
            <a:avLst/>
          </a:prstGeom>
          <a:noFill/>
          <a:ln>
            <a:noFill/>
          </a:ln>
        </p:spPr>
        <p:txBody>
          <a:bodyPr anchorCtr="0" anchor="t" bIns="0" lIns="0" spcFirstLastPara="1" rIns="0" wrap="square" tIns="0">
            <a:spAutoFit/>
          </a:bodyPr>
          <a:lstStyle/>
          <a:p>
            <a:pPr indent="0" lvl="0" marL="0" marR="0" rtl="0" algn="r">
              <a:lnSpc>
                <a:spcPct val="140006"/>
              </a:lnSpc>
              <a:spcBef>
                <a:spcPts val="0"/>
              </a:spcBef>
              <a:spcAft>
                <a:spcPts val="0"/>
              </a:spcAft>
              <a:buNone/>
            </a:pPr>
            <a:r>
              <a:rPr b="0" i="0" lang="en" sz="1600" u="none" cap="none" strike="noStrike">
                <a:solidFill>
                  <a:srgbClr val="FFFFFF"/>
                </a:solidFill>
                <a:latin typeface="Calibri"/>
                <a:ea typeface="Calibri"/>
                <a:cs typeface="Calibri"/>
                <a:sym typeface="Calibri"/>
              </a:rPr>
              <a:t>www.onehe.org</a:t>
            </a:r>
            <a:endParaRPr sz="700"/>
          </a:p>
        </p:txBody>
      </p:sp>
      <p:sp>
        <p:nvSpPr>
          <p:cNvPr id="132" name="Google Shape;132;p25"/>
          <p:cNvSpPr txBox="1"/>
          <p:nvPr/>
        </p:nvSpPr>
        <p:spPr>
          <a:xfrm>
            <a:off x="4392944" y="2079823"/>
            <a:ext cx="3814039" cy="222066"/>
          </a:xfrm>
          <a:prstGeom prst="rect">
            <a:avLst/>
          </a:prstGeom>
          <a:noFill/>
          <a:ln>
            <a:noFill/>
          </a:ln>
        </p:spPr>
        <p:txBody>
          <a:bodyPr anchorCtr="0" anchor="t" bIns="0" lIns="0" spcFirstLastPara="1" rIns="0" wrap="square" tIns="0">
            <a:spAutoFit/>
          </a:bodyPr>
          <a:lstStyle/>
          <a:p>
            <a:pPr indent="0" lvl="0" marL="0" marR="0" rtl="0" algn="just">
              <a:lnSpc>
                <a:spcPct val="139984"/>
              </a:lnSpc>
              <a:spcBef>
                <a:spcPts val="0"/>
              </a:spcBef>
              <a:spcAft>
                <a:spcPts val="0"/>
              </a:spcAft>
              <a:buNone/>
            </a:pPr>
            <a:r>
              <a:rPr b="0" i="0" lang="en" sz="1300" u="none" cap="none" strike="noStrike">
                <a:solidFill>
                  <a:srgbClr val="000000"/>
                </a:solidFill>
                <a:latin typeface="Calibri"/>
                <a:ea typeface="Calibri"/>
                <a:cs typeface="Calibri"/>
                <a:sym typeface="Calibri"/>
              </a:rPr>
              <a:t>Develop your teaching your way</a:t>
            </a:r>
            <a:endParaRPr sz="700"/>
          </a:p>
        </p:txBody>
      </p:sp>
      <p:sp>
        <p:nvSpPr>
          <p:cNvPr id="133" name="Google Shape;133;p25"/>
          <p:cNvSpPr txBox="1"/>
          <p:nvPr/>
        </p:nvSpPr>
        <p:spPr>
          <a:xfrm>
            <a:off x="3542525" y="2444650"/>
            <a:ext cx="5385600" cy="1462200"/>
          </a:xfrm>
          <a:prstGeom prst="rect">
            <a:avLst/>
          </a:prstGeom>
          <a:noFill/>
          <a:ln>
            <a:noFill/>
          </a:ln>
        </p:spPr>
        <p:txBody>
          <a:bodyPr anchorCtr="0" anchor="t" bIns="0" lIns="0" spcFirstLastPara="1" rIns="0" wrap="square" tIns="0">
            <a:spAutoFit/>
          </a:bodyPr>
          <a:lstStyle/>
          <a:p>
            <a:pPr indent="0" lvl="0" marL="0" marR="0" rtl="0" algn="ctr">
              <a:lnSpc>
                <a:spcPct val="139981"/>
              </a:lnSpc>
              <a:spcBef>
                <a:spcPts val="0"/>
              </a:spcBef>
              <a:spcAft>
                <a:spcPts val="0"/>
              </a:spcAft>
              <a:buNone/>
            </a:pPr>
            <a:r>
              <a:rPr b="1" lang="en" sz="2500">
                <a:solidFill>
                  <a:schemeClr val="dk1"/>
                </a:solidFill>
                <a:latin typeface="Calibri"/>
                <a:ea typeface="Calibri"/>
                <a:cs typeface="Calibri"/>
                <a:sym typeface="Calibri"/>
              </a:rPr>
              <a:t>Classroom Mindscapes</a:t>
            </a:r>
            <a:r>
              <a:rPr lang="en" sz="2500">
                <a:solidFill>
                  <a:schemeClr val="dk1"/>
                </a:solidFill>
                <a:latin typeface="Calibri"/>
                <a:ea typeface="Calibri"/>
                <a:cs typeface="Calibri"/>
                <a:sym typeface="Calibri"/>
              </a:rPr>
              <a:t>: An Introduction to Neurodiversity for Educators</a:t>
            </a:r>
            <a:endParaRPr sz="2500">
              <a:solidFill>
                <a:schemeClr val="dk1"/>
              </a:solidFill>
              <a:latin typeface="Calibri"/>
              <a:ea typeface="Calibri"/>
              <a:cs typeface="Calibri"/>
              <a:sym typeface="Calibri"/>
            </a:endParaRPr>
          </a:p>
          <a:p>
            <a:pPr indent="0" lvl="0" marL="0" marR="0" rtl="0" algn="ctr">
              <a:lnSpc>
                <a:spcPct val="139981"/>
              </a:lnSpc>
              <a:spcBef>
                <a:spcPts val="0"/>
              </a:spcBef>
              <a:spcAft>
                <a:spcPts val="0"/>
              </a:spcAft>
              <a:buNone/>
            </a:pPr>
            <a:r>
              <a:rPr b="1" lang="en" sz="2500">
                <a:solidFill>
                  <a:schemeClr val="dk1"/>
                </a:solidFill>
                <a:latin typeface="Calibri"/>
                <a:ea typeface="Calibri"/>
                <a:cs typeface="Calibri"/>
                <a:sym typeface="Calibri"/>
              </a:rPr>
              <a:t>Book Launch</a:t>
            </a:r>
            <a:endParaRPr b="1" i="0" sz="2500" u="none" cap="none" strike="noStrike">
              <a:solidFill>
                <a:schemeClr val="dk1"/>
              </a:solidFill>
              <a:latin typeface="Calibri"/>
              <a:ea typeface="Calibri"/>
              <a:cs typeface="Calibri"/>
              <a:sym typeface="Calibri"/>
            </a:endParaRPr>
          </a:p>
        </p:txBody>
      </p:sp>
      <p:sp>
        <p:nvSpPr>
          <p:cNvPr id="134" name="Google Shape;134;p25"/>
          <p:cNvSpPr txBox="1"/>
          <p:nvPr/>
        </p:nvSpPr>
        <p:spPr>
          <a:xfrm>
            <a:off x="5259836" y="4354400"/>
            <a:ext cx="1968900" cy="307800"/>
          </a:xfrm>
          <a:prstGeom prst="rect">
            <a:avLst/>
          </a:prstGeom>
          <a:noFill/>
          <a:ln>
            <a:noFill/>
          </a:ln>
        </p:spPr>
        <p:txBody>
          <a:bodyPr anchorCtr="0" anchor="t" bIns="0" lIns="0" spcFirstLastPara="1" rIns="0" wrap="square" tIns="0">
            <a:spAutoFit/>
          </a:bodyPr>
          <a:lstStyle/>
          <a:p>
            <a:pPr indent="0" lvl="0" marL="0" marR="0" rtl="0" algn="l">
              <a:lnSpc>
                <a:spcPct val="147000"/>
              </a:lnSpc>
              <a:spcBef>
                <a:spcPts val="0"/>
              </a:spcBef>
              <a:spcAft>
                <a:spcPts val="0"/>
              </a:spcAft>
              <a:buNone/>
            </a:pPr>
            <a:r>
              <a:rPr lang="en" sz="2000">
                <a:latin typeface="Calibri"/>
                <a:ea typeface="Calibri"/>
                <a:cs typeface="Calibri"/>
                <a:sym typeface="Calibri"/>
              </a:rPr>
              <a:t>Sarah E. Silverman</a:t>
            </a:r>
            <a:endParaRPr b="0" i="0" sz="2000" u="none" cap="none" strike="noStrike">
              <a:solidFill>
                <a:schemeClr val="dk1"/>
              </a:solidFill>
              <a:latin typeface="Calibri"/>
              <a:ea typeface="Calibri"/>
              <a:cs typeface="Calibri"/>
              <a:sym typeface="Calibri"/>
            </a:endParaRPr>
          </a:p>
        </p:txBody>
      </p:sp>
      <p:pic>
        <p:nvPicPr>
          <p:cNvPr descr="Classroom Mindscapes cover" id="135" name="Google Shape;135;p25" title="9780806197197.jpg"/>
          <p:cNvPicPr preferRelativeResize="0"/>
          <p:nvPr/>
        </p:nvPicPr>
        <p:blipFill>
          <a:blip r:embed="rId5">
            <a:alphaModFix/>
          </a:blip>
          <a:stretch>
            <a:fillRect/>
          </a:stretch>
        </p:blipFill>
        <p:spPr>
          <a:xfrm>
            <a:off x="397491" y="667300"/>
            <a:ext cx="2440825" cy="368709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ctrTitle"/>
          </p:nvPr>
        </p:nvSpPr>
        <p:spPr>
          <a:xfrm>
            <a:off x="311708" y="112636"/>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Classroom Mindscapes:</a:t>
            </a:r>
            <a:endParaRPr/>
          </a:p>
          <a:p>
            <a:pPr indent="0" lvl="0" marL="0" rtl="0" algn="ctr">
              <a:spcBef>
                <a:spcPts val="0"/>
              </a:spcBef>
              <a:spcAft>
                <a:spcPts val="0"/>
              </a:spcAft>
              <a:buNone/>
            </a:pPr>
            <a:r>
              <a:rPr lang="en" sz="3133"/>
              <a:t>An Introduction to Neurodiversity for Educators</a:t>
            </a:r>
            <a:endParaRPr sz="3133"/>
          </a:p>
        </p:txBody>
      </p:sp>
      <p:sp>
        <p:nvSpPr>
          <p:cNvPr id="141" name="Google Shape;141;p26"/>
          <p:cNvSpPr txBox="1"/>
          <p:nvPr>
            <p:ph idx="1" type="subTitle"/>
          </p:nvPr>
        </p:nvSpPr>
        <p:spPr>
          <a:xfrm>
            <a:off x="311700" y="215769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accent5"/>
                </a:solidFill>
              </a:rPr>
              <a:t>Book launch event with author Sarah Silverman</a:t>
            </a:r>
            <a:endParaRPr>
              <a:solidFill>
                <a:schemeClr val="accent5"/>
              </a:solidFill>
            </a:endParaRPr>
          </a:p>
        </p:txBody>
      </p:sp>
      <p:pic>
        <p:nvPicPr>
          <p:cNvPr descr="Classroom Mindscapes cover" id="142" name="Google Shape;142;p26" title="9780806197197.jpg"/>
          <p:cNvPicPr preferRelativeResize="0"/>
          <p:nvPr/>
        </p:nvPicPr>
        <p:blipFill>
          <a:blip r:embed="rId3">
            <a:alphaModFix/>
          </a:blip>
          <a:stretch>
            <a:fillRect/>
          </a:stretch>
        </p:blipFill>
        <p:spPr>
          <a:xfrm>
            <a:off x="3870963" y="2716725"/>
            <a:ext cx="1402075" cy="2117925"/>
          </a:xfrm>
          <a:prstGeom prst="rect">
            <a:avLst/>
          </a:prstGeom>
          <a:noFill/>
          <a:ln>
            <a:noFill/>
          </a:ln>
        </p:spPr>
      </p:pic>
      <p:sp>
        <p:nvSpPr>
          <p:cNvPr id="143" name="Google Shape;143;p26"/>
          <p:cNvSpPr txBox="1"/>
          <p:nvPr/>
        </p:nvSpPr>
        <p:spPr>
          <a:xfrm>
            <a:off x="511975" y="3079700"/>
            <a:ext cx="2599800" cy="139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Buy the book</a:t>
            </a:r>
            <a:r>
              <a:rPr lang="en" sz="1800">
                <a:solidFill>
                  <a:schemeClr val="dk1"/>
                </a:solidFill>
              </a:rPr>
              <a:t>:</a:t>
            </a:r>
            <a:endParaRPr sz="1800">
              <a:solidFill>
                <a:schemeClr val="dk1"/>
              </a:solidFill>
            </a:endParaRPr>
          </a:p>
          <a:p>
            <a:pPr indent="0" lvl="0" marL="0" rtl="0" algn="l">
              <a:spcBef>
                <a:spcPts val="0"/>
              </a:spcBef>
              <a:spcAft>
                <a:spcPts val="0"/>
              </a:spcAft>
              <a:buNone/>
            </a:pPr>
            <a:r>
              <a:rPr lang="en" sz="1800" u="sng">
                <a:solidFill>
                  <a:schemeClr val="hlink"/>
                </a:solidFill>
                <a:hlinkClick r:id="rId4"/>
              </a:rPr>
              <a:t>tinyurl.com/CM-order</a:t>
            </a:r>
            <a:endParaRPr sz="1800">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rPr b="1" lang="en" sz="1800">
                <a:solidFill>
                  <a:schemeClr val="dk1"/>
                </a:solidFill>
              </a:rPr>
              <a:t>Discount code for 15% off</a:t>
            </a:r>
            <a:r>
              <a:rPr lang="en" sz="1800">
                <a:solidFill>
                  <a:schemeClr val="dk1"/>
                </a:solidFill>
              </a:rPr>
              <a:t>: 18FRIEND20</a:t>
            </a:r>
            <a:endParaRPr sz="1800">
              <a:solidFill>
                <a:schemeClr val="dk1"/>
              </a:solidFill>
            </a:endParaRPr>
          </a:p>
        </p:txBody>
      </p:sp>
      <p:sp>
        <p:nvSpPr>
          <p:cNvPr id="144" name="Google Shape;144;p26"/>
          <p:cNvSpPr txBox="1"/>
          <p:nvPr/>
        </p:nvSpPr>
        <p:spPr>
          <a:xfrm>
            <a:off x="5647875" y="3038150"/>
            <a:ext cx="2383200" cy="174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Open these slides:</a:t>
            </a:r>
            <a:endParaRPr sz="1800">
              <a:solidFill>
                <a:schemeClr val="dk1"/>
              </a:solidFill>
            </a:endParaRPr>
          </a:p>
          <a:p>
            <a:pPr indent="0" lvl="0" marL="0" rtl="0" algn="l">
              <a:spcBef>
                <a:spcPts val="0"/>
              </a:spcBef>
              <a:spcAft>
                <a:spcPts val="0"/>
              </a:spcAft>
              <a:buNone/>
            </a:pPr>
            <a:r>
              <a:rPr lang="en" sz="1800" u="sng">
                <a:solidFill>
                  <a:schemeClr val="hlink"/>
                </a:solidFill>
                <a:hlinkClick r:id="rId5"/>
              </a:rPr>
              <a:t>tinyurl.com/CM-slides</a:t>
            </a:r>
            <a:endParaRPr sz="1800">
              <a:solidFill>
                <a:schemeClr val="dk1"/>
              </a:solidFill>
            </a:endParaRPr>
          </a:p>
          <a:p>
            <a:pPr indent="0" lvl="0" marL="0" rtl="0" algn="ctr">
              <a:spcBef>
                <a:spcPts val="0"/>
              </a:spcBef>
              <a:spcAft>
                <a:spcPts val="0"/>
              </a:spcAft>
              <a:buNone/>
            </a:pPr>
            <a:r>
              <a:t/>
            </a:r>
            <a:endParaRPr sz="2400">
              <a:solidFill>
                <a:schemeClr val="dk1"/>
              </a:solidFill>
            </a:endParaRPr>
          </a:p>
          <a:p>
            <a:pPr indent="0" lvl="0" marL="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solidFill>
                <a:schemeClr val="dk2"/>
              </a:solidFill>
            </a:endParaRPr>
          </a:p>
        </p:txBody>
      </p:sp>
      <p:pic>
        <p:nvPicPr>
          <p:cNvPr descr="QR code to open slides" id="145" name="Google Shape;145;p26" title="CM-slides-qr.png"/>
          <p:cNvPicPr preferRelativeResize="0"/>
          <p:nvPr/>
        </p:nvPicPr>
        <p:blipFill>
          <a:blip r:embed="rId6">
            <a:alphaModFix/>
          </a:blip>
          <a:stretch>
            <a:fillRect/>
          </a:stretch>
        </p:blipFill>
        <p:spPr>
          <a:xfrm>
            <a:off x="6267498" y="3791548"/>
            <a:ext cx="1143951" cy="1143975"/>
          </a:xfrm>
          <a:prstGeom prst="rect">
            <a:avLst/>
          </a:prstGeom>
          <a:noFill/>
          <a:ln>
            <a:noFill/>
          </a:ln>
        </p:spPr>
      </p:pic>
      <p:sp>
        <p:nvSpPr>
          <p:cNvPr id="146" name="Google Shape;146;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Welcome and important notes</a:t>
            </a:r>
            <a:endParaRPr/>
          </a:p>
        </p:txBody>
      </p:sp>
      <p:sp>
        <p:nvSpPr>
          <p:cNvPr id="152" name="Google Shape;152;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 am so excited to chat and celebrate the release of this book with you!</a:t>
            </a:r>
            <a:endParaRPr/>
          </a:p>
          <a:p>
            <a:pPr indent="-342900" lvl="0" marL="457200" rtl="0" algn="l">
              <a:spcBef>
                <a:spcPts val="0"/>
              </a:spcBef>
              <a:spcAft>
                <a:spcPts val="0"/>
              </a:spcAft>
              <a:buSzPts val="1800"/>
              <a:buChar char="●"/>
            </a:pPr>
            <a:r>
              <a:rPr lang="en"/>
              <a:t>This book launch event will last about 30 minutes</a:t>
            </a:r>
            <a:endParaRPr/>
          </a:p>
          <a:p>
            <a:pPr indent="-317500" lvl="1" marL="914400" rtl="0" algn="l">
              <a:spcBef>
                <a:spcPts val="0"/>
              </a:spcBef>
              <a:spcAft>
                <a:spcPts val="0"/>
              </a:spcAft>
              <a:buSzPts val="1400"/>
              <a:buChar char="○"/>
            </a:pPr>
            <a:r>
              <a:rPr lang="en"/>
              <a:t>I will share a bit about the book for 15 minutes, and then we will have Q+A</a:t>
            </a:r>
            <a:endParaRPr/>
          </a:p>
          <a:p>
            <a:pPr indent="-342900" lvl="0" marL="457200" rtl="0" algn="l">
              <a:spcBef>
                <a:spcPts val="0"/>
              </a:spcBef>
              <a:spcAft>
                <a:spcPts val="0"/>
              </a:spcAft>
              <a:buSzPts val="1800"/>
              <a:buChar char="●"/>
            </a:pPr>
            <a:r>
              <a:rPr lang="en"/>
              <a:t>You can participate by</a:t>
            </a:r>
            <a:endParaRPr/>
          </a:p>
          <a:p>
            <a:pPr indent="-317500" lvl="1" marL="914400" rtl="0" algn="l">
              <a:spcBef>
                <a:spcPts val="0"/>
              </a:spcBef>
              <a:spcAft>
                <a:spcPts val="0"/>
              </a:spcAft>
              <a:buSzPts val="1400"/>
              <a:buChar char="○"/>
            </a:pPr>
            <a:r>
              <a:rPr lang="en"/>
              <a:t>Using chat to comment, ask questions, or converse with others</a:t>
            </a:r>
            <a:endParaRPr/>
          </a:p>
          <a:p>
            <a:pPr indent="-317500" lvl="1" marL="914400" rtl="0" algn="l">
              <a:spcBef>
                <a:spcPts val="0"/>
              </a:spcBef>
              <a:spcAft>
                <a:spcPts val="0"/>
              </a:spcAft>
              <a:buSzPts val="1400"/>
              <a:buChar char="○"/>
            </a:pPr>
            <a:r>
              <a:rPr lang="en"/>
              <a:t>Taking notes, reflect, or engage another way on your own</a:t>
            </a:r>
            <a:endParaRPr/>
          </a:p>
          <a:p>
            <a:pPr indent="-317500" lvl="1" marL="914400" rtl="0" algn="l">
              <a:spcBef>
                <a:spcPts val="0"/>
              </a:spcBef>
              <a:spcAft>
                <a:spcPts val="0"/>
              </a:spcAft>
              <a:buSzPts val="1400"/>
              <a:buChar char="○"/>
            </a:pPr>
            <a:r>
              <a:rPr lang="en"/>
              <a:t>Following-up with me after the event</a:t>
            </a:r>
            <a:endParaRPr/>
          </a:p>
          <a:p>
            <a:pPr indent="0" lvl="0" marL="914400" rtl="0" algn="l">
              <a:spcBef>
                <a:spcPts val="1200"/>
              </a:spcBef>
              <a:spcAft>
                <a:spcPts val="1200"/>
              </a:spcAft>
              <a:buNone/>
            </a:pPr>
            <a:r>
              <a:t/>
            </a:r>
            <a:endParaRPr/>
          </a:p>
        </p:txBody>
      </p:sp>
      <p:sp>
        <p:nvSpPr>
          <p:cNvPr id="153" name="Google Shape;153;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About me</a:t>
            </a:r>
            <a:endParaRPr/>
          </a:p>
        </p:txBody>
      </p:sp>
      <p:sp>
        <p:nvSpPr>
          <p:cNvPr id="159" name="Google Shape;159;p28"/>
          <p:cNvSpPr txBox="1"/>
          <p:nvPr>
            <p:ph idx="1" type="body"/>
          </p:nvPr>
        </p:nvSpPr>
        <p:spPr>
          <a:xfrm>
            <a:off x="311700" y="1152475"/>
            <a:ext cx="8520600" cy="35286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Clr>
                <a:schemeClr val="dk1"/>
              </a:buClr>
              <a:buSzPts val="1900"/>
              <a:buChar char="●"/>
            </a:pPr>
            <a:r>
              <a:rPr lang="en" sz="1900">
                <a:solidFill>
                  <a:schemeClr val="dk1"/>
                </a:solidFill>
              </a:rPr>
              <a:t>My name is Sarah and I use she/her pronouns</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Visual description: White woman with short brown hair and metal glasses frames (today I am wearing a white </a:t>
            </a:r>
            <a:r>
              <a:rPr lang="en" sz="1900"/>
              <a:t>sweater</a:t>
            </a:r>
            <a:r>
              <a:rPr lang="en" sz="1900">
                <a:solidFill>
                  <a:schemeClr val="dk1"/>
                </a:solidFill>
              </a:rPr>
              <a:t> and a gold necklace)</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I teach instructional design and disability studies</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I have done faculty development support for about 10 years</a:t>
            </a:r>
            <a:endParaRPr sz="1900">
              <a:solidFill>
                <a:schemeClr val="dk1"/>
              </a:solidFill>
            </a:endParaRPr>
          </a:p>
          <a:p>
            <a:pPr indent="-349250" lvl="0" marL="457200" rtl="0" algn="l">
              <a:spcBef>
                <a:spcPts val="0"/>
              </a:spcBef>
              <a:spcAft>
                <a:spcPts val="0"/>
              </a:spcAft>
              <a:buClr>
                <a:schemeClr val="dk1"/>
              </a:buClr>
              <a:buSzPts val="1900"/>
              <a:buChar char="●"/>
            </a:pPr>
            <a:r>
              <a:rPr lang="en" sz="1900">
                <a:solidFill>
                  <a:schemeClr val="dk1"/>
                </a:solidFill>
              </a:rPr>
              <a:t>My research interests include accessible and feminist pedagogy, Universal Design for Learning (UDL), and the history of the neurodiversity movement</a:t>
            </a:r>
            <a:endParaRPr sz="1900">
              <a:solidFill>
                <a:schemeClr val="dk1"/>
              </a:solidFill>
            </a:endParaRPr>
          </a:p>
        </p:txBody>
      </p:sp>
      <p:sp>
        <p:nvSpPr>
          <p:cNvPr id="160" name="Google Shape;160;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About you</a:t>
            </a:r>
            <a:endParaRPr/>
          </a:p>
        </p:txBody>
      </p:sp>
      <p:sp>
        <p:nvSpPr>
          <p:cNvPr id="166" name="Google Shape;166;p29"/>
          <p:cNvSpPr txBox="1"/>
          <p:nvPr>
            <p:ph idx="1" type="body"/>
          </p:nvPr>
        </p:nvSpPr>
        <p:spPr>
          <a:xfrm>
            <a:off x="311700" y="1152475"/>
            <a:ext cx="42603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Feel free to use the chat to share you choice of:</a:t>
            </a:r>
            <a:endParaRPr/>
          </a:p>
          <a:p>
            <a:pPr indent="-342900" lvl="0" marL="457200" rtl="0" algn="l">
              <a:spcBef>
                <a:spcPts val="1200"/>
              </a:spcBef>
              <a:spcAft>
                <a:spcPts val="0"/>
              </a:spcAft>
              <a:buSzPts val="1800"/>
              <a:buChar char="●"/>
            </a:pPr>
            <a:r>
              <a:rPr lang="en"/>
              <a:t>Your name</a:t>
            </a:r>
            <a:endParaRPr/>
          </a:p>
          <a:p>
            <a:pPr indent="-342900" lvl="0" marL="457200" rtl="0" algn="l">
              <a:spcBef>
                <a:spcPts val="0"/>
              </a:spcBef>
              <a:spcAft>
                <a:spcPts val="0"/>
              </a:spcAft>
              <a:buSzPts val="1800"/>
              <a:buChar char="●"/>
            </a:pPr>
            <a:r>
              <a:rPr lang="en"/>
              <a:t>Where you are now</a:t>
            </a:r>
            <a:endParaRPr/>
          </a:p>
          <a:p>
            <a:pPr indent="-342900" lvl="0" marL="457200" rtl="0" algn="l">
              <a:spcBef>
                <a:spcPts val="0"/>
              </a:spcBef>
              <a:spcAft>
                <a:spcPts val="0"/>
              </a:spcAft>
              <a:buSzPts val="1800"/>
              <a:buChar char="●"/>
            </a:pPr>
            <a:r>
              <a:rPr lang="en"/>
              <a:t>What excites you about neurodiversity?</a:t>
            </a:r>
            <a:endParaRPr/>
          </a:p>
          <a:p>
            <a:pPr indent="-342900" lvl="0" marL="457200" rtl="0" algn="l">
              <a:spcBef>
                <a:spcPts val="0"/>
              </a:spcBef>
              <a:spcAft>
                <a:spcPts val="0"/>
              </a:spcAft>
              <a:buSzPts val="1800"/>
              <a:buChar char="●"/>
            </a:pPr>
            <a:r>
              <a:rPr lang="en"/>
              <a:t>How is your Fall going if it was a weather report (e.g. stormy, partly cloudy, scattered showers)</a:t>
            </a:r>
            <a:endParaRPr/>
          </a:p>
          <a:p>
            <a:pPr indent="0" lvl="0" marL="0" rtl="0" algn="l">
              <a:spcBef>
                <a:spcPts val="1200"/>
              </a:spcBef>
              <a:spcAft>
                <a:spcPts val="1200"/>
              </a:spcAft>
              <a:buNone/>
            </a:pPr>
            <a:r>
              <a:t/>
            </a:r>
            <a:endParaRPr/>
          </a:p>
        </p:txBody>
      </p:sp>
      <p:sp>
        <p:nvSpPr>
          <p:cNvPr id="167" name="Google Shape;167;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3d Red question mark." id="168" name="Google Shape;168;p29"/>
          <p:cNvPicPr preferRelativeResize="0"/>
          <p:nvPr/>
        </p:nvPicPr>
        <p:blipFill>
          <a:blip r:embed="rId3">
            <a:alphaModFix/>
          </a:blip>
          <a:stretch>
            <a:fillRect/>
          </a:stretch>
        </p:blipFill>
        <p:spPr>
          <a:xfrm>
            <a:off x="4911200" y="1170125"/>
            <a:ext cx="3525473" cy="3172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Gratitude</a:t>
            </a:r>
            <a:endParaRPr/>
          </a:p>
        </p:txBody>
      </p:sp>
      <p:sp>
        <p:nvSpPr>
          <p:cNvPr id="174" name="Google Shape;174;p30"/>
          <p:cNvSpPr txBox="1"/>
          <p:nvPr>
            <p:ph idx="1" type="body"/>
          </p:nvPr>
        </p:nvSpPr>
        <p:spPr>
          <a:xfrm>
            <a:off x="311700" y="1152475"/>
            <a:ext cx="51669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Jim Lang</a:t>
            </a:r>
            <a:endParaRPr/>
          </a:p>
          <a:p>
            <a:pPr indent="-342900" lvl="0" marL="457200" rtl="0" algn="l">
              <a:spcBef>
                <a:spcPts val="0"/>
              </a:spcBef>
              <a:spcAft>
                <a:spcPts val="0"/>
              </a:spcAft>
              <a:buSzPts val="1800"/>
              <a:buChar char="●"/>
            </a:pPr>
            <a:r>
              <a:rPr lang="en"/>
              <a:t>Derek Krissoff</a:t>
            </a:r>
            <a:endParaRPr/>
          </a:p>
          <a:p>
            <a:pPr indent="-342900" lvl="0" marL="457200" rtl="0" algn="l">
              <a:spcBef>
                <a:spcPts val="0"/>
              </a:spcBef>
              <a:spcAft>
                <a:spcPts val="0"/>
              </a:spcAft>
              <a:buSzPts val="1800"/>
              <a:buChar char="●"/>
            </a:pPr>
            <a:r>
              <a:rPr lang="en"/>
              <a:t>Andrew </a:t>
            </a:r>
            <a:r>
              <a:rPr lang="en"/>
              <a:t>Berzanskis (Oklahoma Press)</a:t>
            </a:r>
            <a:endParaRPr/>
          </a:p>
          <a:p>
            <a:pPr indent="-342900" lvl="0" marL="457200" rtl="0" algn="l">
              <a:spcBef>
                <a:spcPts val="0"/>
              </a:spcBef>
              <a:spcAft>
                <a:spcPts val="0"/>
              </a:spcAft>
              <a:buSzPts val="1800"/>
              <a:buChar char="●"/>
            </a:pPr>
            <a:r>
              <a:rPr lang="en"/>
              <a:t>Workshop/speaking hosts</a:t>
            </a:r>
            <a:endParaRPr/>
          </a:p>
          <a:p>
            <a:pPr indent="-317500" lvl="1" marL="914400" rtl="0" algn="l">
              <a:spcBef>
                <a:spcPts val="0"/>
              </a:spcBef>
              <a:spcAft>
                <a:spcPts val="0"/>
              </a:spcAft>
              <a:buSzPts val="1400"/>
              <a:buChar char="○"/>
            </a:pPr>
            <a:r>
              <a:rPr lang="en"/>
              <a:t>Goucher College</a:t>
            </a:r>
            <a:endParaRPr/>
          </a:p>
          <a:p>
            <a:pPr indent="-317500" lvl="1" marL="914400" rtl="0" algn="l">
              <a:spcBef>
                <a:spcPts val="0"/>
              </a:spcBef>
              <a:spcAft>
                <a:spcPts val="0"/>
              </a:spcAft>
              <a:buSzPts val="1400"/>
              <a:buChar char="○"/>
            </a:pPr>
            <a:r>
              <a:rPr lang="en"/>
              <a:t>Davidson College</a:t>
            </a:r>
            <a:endParaRPr/>
          </a:p>
          <a:p>
            <a:pPr indent="-317500" lvl="1" marL="914400" rtl="0" algn="l">
              <a:spcBef>
                <a:spcPts val="0"/>
              </a:spcBef>
              <a:spcAft>
                <a:spcPts val="0"/>
              </a:spcAft>
              <a:buSzPts val="1400"/>
              <a:buChar char="○"/>
            </a:pPr>
            <a:r>
              <a:rPr lang="en"/>
              <a:t>Wabash College</a:t>
            </a:r>
            <a:endParaRPr/>
          </a:p>
          <a:p>
            <a:pPr indent="-317500" lvl="1" marL="914400" rtl="0" algn="l">
              <a:spcBef>
                <a:spcPts val="0"/>
              </a:spcBef>
              <a:spcAft>
                <a:spcPts val="0"/>
              </a:spcAft>
              <a:buSzPts val="1400"/>
              <a:buChar char="○"/>
            </a:pPr>
            <a:r>
              <a:rPr lang="en"/>
              <a:t>The Grading Conference</a:t>
            </a:r>
            <a:endParaRPr/>
          </a:p>
          <a:p>
            <a:pPr indent="-342900" lvl="0" marL="457200" rtl="0" algn="l">
              <a:spcBef>
                <a:spcPts val="0"/>
              </a:spcBef>
              <a:spcAft>
                <a:spcPts val="0"/>
              </a:spcAft>
              <a:buSzPts val="1800"/>
              <a:buChar char="●"/>
            </a:pPr>
            <a:r>
              <a:rPr lang="en"/>
              <a:t>OneHE</a:t>
            </a:r>
            <a:endParaRPr/>
          </a:p>
          <a:p>
            <a:pPr indent="-342900" lvl="0" marL="457200" rtl="0" algn="l">
              <a:spcBef>
                <a:spcPts val="0"/>
              </a:spcBef>
              <a:spcAft>
                <a:spcPts val="0"/>
              </a:spcAft>
              <a:buSzPts val="1800"/>
              <a:buChar char="●"/>
            </a:pPr>
            <a:r>
              <a:rPr lang="en"/>
              <a:t>Community of educators, in-person and online</a:t>
            </a:r>
            <a:endParaRPr/>
          </a:p>
          <a:p>
            <a:pPr indent="-342900" lvl="0" marL="457200" rtl="0" algn="l">
              <a:spcBef>
                <a:spcPts val="0"/>
              </a:spcBef>
              <a:spcAft>
                <a:spcPts val="0"/>
              </a:spcAft>
              <a:buSzPts val="1800"/>
              <a:buChar char="●"/>
            </a:pPr>
            <a:r>
              <a:rPr lang="en"/>
              <a:t>My family (husband, daughter, parents, siblings)</a:t>
            </a:r>
            <a:endParaRPr/>
          </a:p>
        </p:txBody>
      </p:sp>
      <p:sp>
        <p:nvSpPr>
          <p:cNvPr id="175" name="Google Shape;175;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Man and child standing in front of US Open Tennis stadium&#10;" id="176" name="Google Shape;176;p30" title="Screenshot 2026-09-16 at 3.39.46 PM.png"/>
          <p:cNvPicPr preferRelativeResize="0"/>
          <p:nvPr/>
        </p:nvPicPr>
        <p:blipFill rotWithShape="1">
          <a:blip r:embed="rId3">
            <a:alphaModFix/>
          </a:blip>
          <a:srcRect b="0" l="24816" r="3628" t="24196"/>
          <a:stretch/>
        </p:blipFill>
        <p:spPr>
          <a:xfrm>
            <a:off x="5367800" y="1295325"/>
            <a:ext cx="3351675" cy="26716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this book? Some common questions I hear</a:t>
            </a:r>
            <a:endParaRPr/>
          </a:p>
        </p:txBody>
      </p:sp>
      <p:sp>
        <p:nvSpPr>
          <p:cNvPr id="182" name="Google Shape;182;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“Why does it seem like I am hearing so much more about neurodiversity in higher education in the last few years (last year?)”</a:t>
            </a:r>
            <a:endParaRPr/>
          </a:p>
          <a:p>
            <a:pPr indent="0" lvl="0" marL="0" rtl="0" algn="l">
              <a:spcBef>
                <a:spcPts val="1200"/>
              </a:spcBef>
              <a:spcAft>
                <a:spcPts val="0"/>
              </a:spcAft>
              <a:buNone/>
            </a:pPr>
            <a:r>
              <a:rPr lang="en">
                <a:solidFill>
                  <a:srgbClr val="0B5394"/>
                </a:solidFill>
              </a:rPr>
              <a:t>“Is neurodiversity just updated/newer terminology for learning disabilities or autism?”</a:t>
            </a:r>
            <a:endParaRPr>
              <a:solidFill>
                <a:srgbClr val="1155CC"/>
              </a:solidFill>
            </a:endParaRPr>
          </a:p>
          <a:p>
            <a:pPr indent="0" lvl="0" marL="0" rtl="0" algn="l">
              <a:spcBef>
                <a:spcPts val="1200"/>
              </a:spcBef>
              <a:spcAft>
                <a:spcPts val="0"/>
              </a:spcAft>
              <a:buNone/>
            </a:pPr>
            <a:r>
              <a:rPr lang="en"/>
              <a:t>“I have more and more neurodivergent students in my class, but I don’t feel prepared to teach them!”</a:t>
            </a:r>
            <a:endParaRPr/>
          </a:p>
          <a:p>
            <a:pPr indent="0" lvl="0" marL="0" rtl="0" algn="l">
              <a:spcBef>
                <a:spcPts val="1200"/>
              </a:spcBef>
              <a:spcAft>
                <a:spcPts val="1200"/>
              </a:spcAft>
              <a:buNone/>
            </a:pPr>
            <a:r>
              <a:rPr lang="en">
                <a:solidFill>
                  <a:srgbClr val="0B5394"/>
                </a:solidFill>
              </a:rPr>
              <a:t>“My usual plans for group work or requirements for class participation are not working well for neurodivergent students - what should I do?”</a:t>
            </a:r>
            <a:endParaRPr>
              <a:solidFill>
                <a:srgbClr val="0B5394"/>
              </a:solidFill>
            </a:endParaRPr>
          </a:p>
        </p:txBody>
      </p:sp>
      <p:sp>
        <p:nvSpPr>
          <p:cNvPr id="183" name="Google Shape;183;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Experience and knowledge I draw on</a:t>
            </a:r>
            <a:endParaRPr/>
          </a:p>
        </p:txBody>
      </p:sp>
      <p:sp>
        <p:nvSpPr>
          <p:cNvPr id="189" name="Google Shape;189;p32"/>
          <p:cNvSpPr txBox="1"/>
          <p:nvPr>
            <p:ph idx="1" type="body"/>
          </p:nvPr>
        </p:nvSpPr>
        <p:spPr>
          <a:xfrm>
            <a:off x="563500" y="1085100"/>
            <a:ext cx="3159000" cy="1482000"/>
          </a:xfrm>
          <a:prstGeom prst="rect">
            <a:avLst/>
          </a:prstGeom>
          <a:ln cap="flat" cmpd="sng" w="9525">
            <a:solidFill>
              <a:srgbClr val="1C4587"/>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1200"/>
              </a:spcAft>
              <a:buNone/>
            </a:pPr>
            <a:r>
              <a:rPr lang="en">
                <a:solidFill>
                  <a:srgbClr val="1C4587"/>
                </a:solidFill>
              </a:rPr>
              <a:t>Teaching disability studies</a:t>
            </a:r>
            <a:endParaRPr>
              <a:solidFill>
                <a:srgbClr val="1C4587"/>
              </a:solidFill>
            </a:endParaRPr>
          </a:p>
        </p:txBody>
      </p:sp>
      <p:sp>
        <p:nvSpPr>
          <p:cNvPr id="190" name="Google Shape;190;p32"/>
          <p:cNvSpPr txBox="1"/>
          <p:nvPr>
            <p:ph idx="1" type="body"/>
          </p:nvPr>
        </p:nvSpPr>
        <p:spPr>
          <a:xfrm>
            <a:off x="4447200" y="1152475"/>
            <a:ext cx="3159000" cy="1482000"/>
          </a:xfrm>
          <a:prstGeom prst="rect">
            <a:avLst/>
          </a:prstGeom>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1200"/>
              </a:spcAft>
              <a:buNone/>
            </a:pPr>
            <a:r>
              <a:rPr lang="en"/>
              <a:t>Faculty development related to teaching and instructional design</a:t>
            </a:r>
            <a:endParaRPr/>
          </a:p>
        </p:txBody>
      </p:sp>
      <p:sp>
        <p:nvSpPr>
          <p:cNvPr id="191" name="Google Shape;191;p32"/>
          <p:cNvSpPr txBox="1"/>
          <p:nvPr>
            <p:ph idx="1" type="body"/>
          </p:nvPr>
        </p:nvSpPr>
        <p:spPr>
          <a:xfrm>
            <a:off x="563475" y="2905300"/>
            <a:ext cx="3159000" cy="1482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1200"/>
              </a:spcAft>
              <a:buNone/>
            </a:pPr>
            <a:r>
              <a:rPr lang="en"/>
              <a:t>Guest facilitation on neurodiversity in higher education</a:t>
            </a:r>
            <a:endParaRPr/>
          </a:p>
        </p:txBody>
      </p:sp>
      <p:sp>
        <p:nvSpPr>
          <p:cNvPr id="192" name="Google Shape;192;p32"/>
          <p:cNvSpPr txBox="1"/>
          <p:nvPr>
            <p:ph idx="1" type="body"/>
          </p:nvPr>
        </p:nvSpPr>
        <p:spPr>
          <a:xfrm>
            <a:off x="4447200" y="2949800"/>
            <a:ext cx="3159000" cy="1482000"/>
          </a:xfrm>
          <a:prstGeom prst="rect">
            <a:avLst/>
          </a:prstGeom>
          <a:ln cap="flat" cmpd="sng" w="9525">
            <a:solidFill>
              <a:srgbClr val="1C4587"/>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1200"/>
              </a:spcAft>
              <a:buNone/>
            </a:pPr>
            <a:r>
              <a:rPr lang="en">
                <a:solidFill>
                  <a:srgbClr val="1C4587"/>
                </a:solidFill>
              </a:rPr>
              <a:t>Personal experience as a neurodivergent student, staff, and instructor</a:t>
            </a:r>
            <a:endParaRPr>
              <a:solidFill>
                <a:srgbClr val="1C4587"/>
              </a:solidFill>
            </a:endParaRPr>
          </a:p>
        </p:txBody>
      </p:sp>
      <p:sp>
        <p:nvSpPr>
          <p:cNvPr id="193" name="Google Shape;193;p32"/>
          <p:cNvSpPr/>
          <p:nvPr/>
        </p:nvSpPr>
        <p:spPr>
          <a:xfrm>
            <a:off x="3755288" y="1969050"/>
            <a:ext cx="659100" cy="197700"/>
          </a:xfrm>
          <a:prstGeom prst="rightArrow">
            <a:avLst>
              <a:gd fmla="val 50000" name="adj1"/>
              <a:gd fmla="val 50000" name="adj2"/>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4" name="Google Shape;194;p32"/>
          <p:cNvSpPr/>
          <p:nvPr/>
        </p:nvSpPr>
        <p:spPr>
          <a:xfrm>
            <a:off x="5945850" y="2652488"/>
            <a:ext cx="161700" cy="279300"/>
          </a:xfrm>
          <a:prstGeom prst="down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 name="Google Shape;195;p32"/>
          <p:cNvSpPr/>
          <p:nvPr/>
        </p:nvSpPr>
        <p:spPr>
          <a:xfrm rot="10800000">
            <a:off x="3755275" y="3547450"/>
            <a:ext cx="659100" cy="197700"/>
          </a:xfrm>
          <a:prstGeom prst="rightArrow">
            <a:avLst>
              <a:gd fmla="val 50000" name="adj1"/>
              <a:gd fmla="val 50000" name="adj2"/>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 name="Google Shape;196;p32"/>
          <p:cNvSpPr/>
          <p:nvPr/>
        </p:nvSpPr>
        <p:spPr>
          <a:xfrm rot="10800000">
            <a:off x="2062125" y="2607489"/>
            <a:ext cx="161700" cy="279300"/>
          </a:xfrm>
          <a:prstGeom prst="down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6 ideas from 6 chapters</a:t>
            </a:r>
            <a:endParaRPr/>
          </a:p>
        </p:txBody>
      </p:sp>
      <p:sp>
        <p:nvSpPr>
          <p:cNvPr id="203" name="Google Shape;203;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Idea 1</a:t>
            </a:r>
            <a:r>
              <a:rPr lang="en"/>
              <a:t>: </a:t>
            </a:r>
            <a:r>
              <a:rPr lang="en"/>
              <a:t>Understanding neurodiversity starts with understanding terms</a:t>
            </a:r>
            <a:endParaRPr/>
          </a:p>
          <a:p>
            <a:pPr indent="0" lvl="0" marL="0" rtl="0" algn="l">
              <a:spcBef>
                <a:spcPts val="1200"/>
              </a:spcBef>
              <a:spcAft>
                <a:spcPts val="0"/>
              </a:spcAft>
              <a:buNone/>
            </a:pPr>
            <a:r>
              <a:rPr b="1" lang="en">
                <a:solidFill>
                  <a:srgbClr val="1C4587"/>
                </a:solidFill>
              </a:rPr>
              <a:t>Idea 2</a:t>
            </a:r>
            <a:r>
              <a:rPr lang="en">
                <a:solidFill>
                  <a:srgbClr val="1C4587"/>
                </a:solidFill>
              </a:rPr>
              <a:t>: </a:t>
            </a:r>
            <a:r>
              <a:rPr lang="en">
                <a:solidFill>
                  <a:srgbClr val="1C4587"/>
                </a:solidFill>
              </a:rPr>
              <a:t>Neurodiversity history shows us how to think about personhood before labels, and how not all differences are pathological </a:t>
            </a:r>
            <a:endParaRPr>
              <a:solidFill>
                <a:srgbClr val="1C4587"/>
              </a:solidFill>
            </a:endParaRPr>
          </a:p>
          <a:p>
            <a:pPr indent="0" lvl="0" marL="0" rtl="0" algn="l">
              <a:spcBef>
                <a:spcPts val="1200"/>
              </a:spcBef>
              <a:spcAft>
                <a:spcPts val="0"/>
              </a:spcAft>
              <a:buNone/>
            </a:pPr>
            <a:r>
              <a:rPr b="1" lang="en"/>
              <a:t>Idea 3</a:t>
            </a:r>
            <a:r>
              <a:rPr lang="en"/>
              <a:t>: </a:t>
            </a:r>
            <a:r>
              <a:rPr lang="en"/>
              <a:t>Neurodiversity and disability are partly overlapping but not equivalent concepts</a:t>
            </a:r>
            <a:endParaRPr/>
          </a:p>
          <a:p>
            <a:pPr indent="0" lvl="0" marL="0" rtl="0" algn="l">
              <a:spcBef>
                <a:spcPts val="1200"/>
              </a:spcBef>
              <a:spcAft>
                <a:spcPts val="0"/>
              </a:spcAft>
              <a:buNone/>
            </a:pPr>
            <a:r>
              <a:rPr b="1" lang="en">
                <a:solidFill>
                  <a:srgbClr val="1C4587"/>
                </a:solidFill>
              </a:rPr>
              <a:t>Idea 4</a:t>
            </a:r>
            <a:r>
              <a:rPr lang="en">
                <a:solidFill>
                  <a:srgbClr val="1C4587"/>
                </a:solidFill>
              </a:rPr>
              <a:t>: </a:t>
            </a:r>
            <a:r>
              <a:rPr lang="en">
                <a:solidFill>
                  <a:srgbClr val="1C4587"/>
                </a:solidFill>
              </a:rPr>
              <a:t>Current educational systems often prioritize normality</a:t>
            </a:r>
            <a:endParaRPr>
              <a:solidFill>
                <a:srgbClr val="1C4587"/>
              </a:solidFill>
            </a:endParaRPr>
          </a:p>
          <a:p>
            <a:pPr indent="0" lvl="0" marL="0" rtl="0" algn="l">
              <a:spcBef>
                <a:spcPts val="1200"/>
              </a:spcBef>
              <a:spcAft>
                <a:spcPts val="0"/>
              </a:spcAft>
              <a:buNone/>
            </a:pPr>
            <a:r>
              <a:rPr b="1" lang="en"/>
              <a:t>Idea 5</a:t>
            </a:r>
            <a:r>
              <a:rPr lang="en"/>
              <a:t>: </a:t>
            </a:r>
            <a:r>
              <a:rPr lang="en"/>
              <a:t>Going beyond “supporting neurodivergent students”: Teaching in the neurodiversity paradigm</a:t>
            </a:r>
            <a:endParaRPr/>
          </a:p>
          <a:p>
            <a:pPr indent="0" lvl="0" marL="0" rtl="0" algn="l">
              <a:spcBef>
                <a:spcPts val="1200"/>
              </a:spcBef>
              <a:spcAft>
                <a:spcPts val="1200"/>
              </a:spcAft>
              <a:buNone/>
            </a:pPr>
            <a:r>
              <a:rPr b="1" lang="en">
                <a:solidFill>
                  <a:srgbClr val="1C4587"/>
                </a:solidFill>
              </a:rPr>
              <a:t>Idea 6</a:t>
            </a:r>
            <a:r>
              <a:rPr lang="en">
                <a:solidFill>
                  <a:srgbClr val="1C4587"/>
                </a:solidFill>
              </a:rPr>
              <a:t>: </a:t>
            </a:r>
            <a:r>
              <a:rPr lang="en">
                <a:solidFill>
                  <a:srgbClr val="1C4587"/>
                </a:solidFill>
              </a:rPr>
              <a:t>Recognizing “pressure points” and potential “pressure releases”</a:t>
            </a:r>
            <a:endParaRPr>
              <a:solidFill>
                <a:srgbClr val="1C4587"/>
              </a:solidFill>
            </a:endParaRPr>
          </a:p>
        </p:txBody>
      </p:sp>
      <p:sp>
        <p:nvSpPr>
          <p:cNvPr id="204" name="Google Shape;204;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Idea 1</a:t>
            </a:r>
            <a:r>
              <a:rPr lang="en"/>
              <a:t>: Understanding neurodiversity starts with </a:t>
            </a:r>
            <a:r>
              <a:rPr lang="en"/>
              <a:t>understanding</a:t>
            </a:r>
            <a:r>
              <a:rPr lang="en"/>
              <a:t> terms</a:t>
            </a:r>
            <a:endParaRPr/>
          </a:p>
        </p:txBody>
      </p:sp>
      <p:sp>
        <p:nvSpPr>
          <p:cNvPr id="210" name="Google Shape;210;p34"/>
          <p:cNvSpPr txBox="1"/>
          <p:nvPr>
            <p:ph idx="1" type="body"/>
          </p:nvPr>
        </p:nvSpPr>
        <p:spPr>
          <a:xfrm>
            <a:off x="311700" y="1303875"/>
            <a:ext cx="8520600" cy="32649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chemeClr val="dk1"/>
              </a:buClr>
              <a:buSzPts val="1800"/>
              <a:buChar char="●"/>
            </a:pPr>
            <a:r>
              <a:rPr lang="en">
                <a:solidFill>
                  <a:schemeClr val="dk1"/>
                </a:solidFill>
              </a:rPr>
              <a:t>Neurodiversity, neurodivergent, and neurotypical all have evolving meanings and unique histories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These terms provide an alternative, not synonymous, way to discuss cognitive </a:t>
            </a:r>
            <a:r>
              <a:rPr lang="en">
                <a:solidFill>
                  <a:schemeClr val="dk1"/>
                </a:solidFill>
              </a:rPr>
              <a:t>differences to the medical/diagnostic terminology</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They originate in the Autistic community that emerged in the 1990s online, where Autistic people first began developing community and group consciousness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Educators who wish to incorporate more discussion of neurodiversity into their teaching and other work can start by understanding how to use these terms in context</a:t>
            </a:r>
            <a:endParaRPr>
              <a:solidFill>
                <a:schemeClr val="dk1"/>
              </a:solidFill>
            </a:endParaRPr>
          </a:p>
        </p:txBody>
      </p:sp>
      <p:sp>
        <p:nvSpPr>
          <p:cNvPr id="211" name="Google Shape;211;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Idea 2</a:t>
            </a:r>
            <a:r>
              <a:rPr lang="en"/>
              <a:t>: Neurodiversity history shows us how to think about personhood before labels, and how not all differences are pathological </a:t>
            </a:r>
            <a:endParaRPr/>
          </a:p>
        </p:txBody>
      </p:sp>
      <p:sp>
        <p:nvSpPr>
          <p:cNvPr id="217" name="Google Shape;217;p35"/>
          <p:cNvSpPr txBox="1"/>
          <p:nvPr>
            <p:ph idx="1" type="body"/>
          </p:nvPr>
        </p:nvSpPr>
        <p:spPr>
          <a:xfrm>
            <a:off x="311700" y="1780250"/>
            <a:ext cx="8520600" cy="3227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Neurodiversity emerged from Autistic self-advocacy communities as a way to understand Autism as not purely a disorder</a:t>
            </a:r>
            <a:endParaRPr/>
          </a:p>
          <a:p>
            <a:pPr indent="-342900" lvl="0" marL="457200" rtl="0" algn="l">
              <a:spcBef>
                <a:spcPts val="0"/>
              </a:spcBef>
              <a:spcAft>
                <a:spcPts val="0"/>
              </a:spcAft>
              <a:buSzPts val="1800"/>
              <a:buChar char="●"/>
            </a:pPr>
            <a:r>
              <a:rPr b="1" lang="en"/>
              <a:t>Key insight</a:t>
            </a:r>
            <a:r>
              <a:rPr lang="en"/>
              <a:t>: Autistic people have both strengths and challenges</a:t>
            </a:r>
            <a:endParaRPr/>
          </a:p>
          <a:p>
            <a:pPr indent="-342900" lvl="0" marL="457200" rtl="0" algn="l">
              <a:spcBef>
                <a:spcPts val="0"/>
              </a:spcBef>
              <a:spcAft>
                <a:spcPts val="0"/>
              </a:spcAft>
              <a:buSzPts val="1800"/>
              <a:buChar char="●"/>
            </a:pPr>
            <a:r>
              <a:rPr lang="en"/>
              <a:t>Early activism involved pushing back on crisis narrative and dehumanizing language, pioneering the idea of “acceptance” and “support” vs. “cure”</a:t>
            </a:r>
            <a:endParaRPr/>
          </a:p>
          <a:p>
            <a:pPr indent="-317500" lvl="1" marL="914400" rtl="0" algn="l">
              <a:spcBef>
                <a:spcPts val="0"/>
              </a:spcBef>
              <a:spcAft>
                <a:spcPts val="0"/>
              </a:spcAft>
              <a:buSzPts val="1400"/>
              <a:buChar char="○"/>
            </a:pPr>
            <a:r>
              <a:rPr lang="en"/>
              <a:t>In my practice as a teacher, I have learned so much from this shift in perspective from fixing to relating and supporting</a:t>
            </a:r>
            <a:endParaRPr/>
          </a:p>
          <a:p>
            <a:pPr indent="-342900" lvl="0" marL="457200" rtl="0" algn="l">
              <a:spcBef>
                <a:spcPts val="0"/>
              </a:spcBef>
              <a:spcAft>
                <a:spcPts val="0"/>
              </a:spcAft>
              <a:buSzPts val="1800"/>
              <a:buChar char="●"/>
            </a:pPr>
            <a:r>
              <a:rPr lang="en"/>
              <a:t>The later neurodiversity movement emerged as a </a:t>
            </a:r>
            <a:r>
              <a:rPr lang="en"/>
              <a:t>coalition</a:t>
            </a:r>
            <a:r>
              <a:rPr lang="en"/>
              <a:t> of people with different experiences (</a:t>
            </a:r>
            <a:r>
              <a:rPr lang="en"/>
              <a:t>including</a:t>
            </a:r>
            <a:r>
              <a:rPr lang="en"/>
              <a:t> Autism, ADHD, learning disabilities etc)</a:t>
            </a:r>
            <a:endParaRPr/>
          </a:p>
          <a:p>
            <a:pPr indent="-342900" lvl="0" marL="457200" rtl="0" algn="l">
              <a:spcBef>
                <a:spcPts val="0"/>
              </a:spcBef>
              <a:spcAft>
                <a:spcPts val="0"/>
              </a:spcAft>
              <a:buSzPts val="1800"/>
              <a:buChar char="●"/>
            </a:pPr>
            <a:r>
              <a:rPr lang="en"/>
              <a:t>Neurodivergence has always been an </a:t>
            </a:r>
            <a:r>
              <a:rPr lang="en"/>
              <a:t>umbrella</a:t>
            </a:r>
            <a:r>
              <a:rPr lang="en"/>
              <a:t> concept </a:t>
            </a:r>
            <a:endParaRPr/>
          </a:p>
        </p:txBody>
      </p:sp>
      <p:sp>
        <p:nvSpPr>
          <p:cNvPr id="218" name="Google Shape;218;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Idea 3</a:t>
            </a:r>
            <a:r>
              <a:rPr lang="en"/>
              <a:t>: Neurodiversity and disability are partly overlapping but not equivalent concepts</a:t>
            </a:r>
            <a:endParaRPr/>
          </a:p>
        </p:txBody>
      </p:sp>
      <p:sp>
        <p:nvSpPr>
          <p:cNvPr id="224" name="Google Shape;224;p36"/>
          <p:cNvSpPr txBox="1"/>
          <p:nvPr>
            <p:ph idx="1" type="body"/>
          </p:nvPr>
        </p:nvSpPr>
        <p:spPr>
          <a:xfrm>
            <a:off x="311700" y="1411600"/>
            <a:ext cx="8520600" cy="31572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b="1" lang="en"/>
              <a:t>Neurodiversity</a:t>
            </a:r>
            <a:r>
              <a:rPr lang="en"/>
              <a:t> is an idea about cognitive variation, and neurodivergence is a description of how some people’s cognitive traits do not align with contextual norms</a:t>
            </a:r>
            <a:endParaRPr/>
          </a:p>
          <a:p>
            <a:pPr indent="-342900" lvl="0" marL="457200" rtl="0" algn="l">
              <a:spcBef>
                <a:spcPts val="0"/>
              </a:spcBef>
              <a:spcAft>
                <a:spcPts val="0"/>
              </a:spcAft>
              <a:buSzPts val="1800"/>
              <a:buChar char="●"/>
            </a:pPr>
            <a:r>
              <a:rPr b="1" lang="en"/>
              <a:t>Disability </a:t>
            </a:r>
            <a:r>
              <a:rPr lang="en"/>
              <a:t>is a larger category, which also has legal/policy implications in an educational context</a:t>
            </a:r>
            <a:endParaRPr/>
          </a:p>
          <a:p>
            <a:pPr indent="-342900" lvl="0" marL="457200" rtl="0" algn="l">
              <a:spcBef>
                <a:spcPts val="0"/>
              </a:spcBef>
              <a:spcAft>
                <a:spcPts val="0"/>
              </a:spcAft>
              <a:buSzPts val="1800"/>
              <a:buChar char="●"/>
            </a:pPr>
            <a:r>
              <a:rPr lang="en"/>
              <a:t>Many neurodivergent students and staff/faculty could be viewed as having a disability, though some may not disclose or document</a:t>
            </a:r>
            <a:endParaRPr/>
          </a:p>
          <a:p>
            <a:pPr indent="-342900" lvl="0" marL="457200" rtl="0" algn="l">
              <a:spcBef>
                <a:spcPts val="0"/>
              </a:spcBef>
              <a:spcAft>
                <a:spcPts val="0"/>
              </a:spcAft>
              <a:buSzPts val="1800"/>
              <a:buChar char="●"/>
            </a:pPr>
            <a:r>
              <a:rPr lang="en"/>
              <a:t>Details on why there may be increasing numbers of neurodivergent students, which models of disability align with a neurodiversity perspective, and some persona studies that help us understand disclosure considerations in higher ed</a:t>
            </a:r>
            <a:endParaRPr/>
          </a:p>
        </p:txBody>
      </p:sp>
      <p:sp>
        <p:nvSpPr>
          <p:cNvPr id="225" name="Google Shape;225;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Idea 4</a:t>
            </a:r>
            <a:r>
              <a:rPr lang="en"/>
              <a:t>: Current educational systems often prioritize normality - What are some responses?</a:t>
            </a:r>
            <a:endParaRPr/>
          </a:p>
        </p:txBody>
      </p:sp>
      <p:sp>
        <p:nvSpPr>
          <p:cNvPr id="231" name="Google Shape;231;p37"/>
          <p:cNvSpPr txBox="1"/>
          <p:nvPr>
            <p:ph idx="1" type="body"/>
          </p:nvPr>
        </p:nvSpPr>
        <p:spPr>
          <a:xfrm>
            <a:off x="311700" y="1402625"/>
            <a:ext cx="8520600" cy="3166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Using Jay Dolmage’s metaphor from </a:t>
            </a:r>
            <a:r>
              <a:rPr i="1" lang="en"/>
              <a:t>Academic Ableism</a:t>
            </a:r>
            <a:r>
              <a:rPr lang="en"/>
              <a:t>, we find many forms of “steep steps” for neurodivergent students in higher education</a:t>
            </a:r>
            <a:endParaRPr/>
          </a:p>
          <a:p>
            <a:pPr indent="-342900" lvl="0" marL="457200" rtl="0" algn="l">
              <a:spcBef>
                <a:spcPts val="1200"/>
              </a:spcBef>
              <a:spcAft>
                <a:spcPts val="0"/>
              </a:spcAft>
              <a:buSzPts val="1800"/>
              <a:buChar char="●"/>
            </a:pPr>
            <a:r>
              <a:rPr lang="en"/>
              <a:t>Admissions procedures</a:t>
            </a:r>
            <a:endParaRPr/>
          </a:p>
          <a:p>
            <a:pPr indent="-342900" lvl="0" marL="457200" rtl="0" algn="l">
              <a:spcBef>
                <a:spcPts val="0"/>
              </a:spcBef>
              <a:spcAft>
                <a:spcPts val="0"/>
              </a:spcAft>
              <a:buSzPts val="1800"/>
              <a:buChar char="●"/>
            </a:pPr>
            <a:r>
              <a:rPr lang="en"/>
              <a:t>Assessment and grading</a:t>
            </a:r>
            <a:endParaRPr/>
          </a:p>
          <a:p>
            <a:pPr indent="-342900" lvl="0" marL="457200" rtl="0" algn="l">
              <a:spcBef>
                <a:spcPts val="0"/>
              </a:spcBef>
              <a:spcAft>
                <a:spcPts val="0"/>
              </a:spcAft>
              <a:buSzPts val="1800"/>
              <a:buChar char="●"/>
            </a:pPr>
            <a:r>
              <a:rPr lang="en"/>
              <a:t>Graduation requirement</a:t>
            </a:r>
            <a:endParaRPr/>
          </a:p>
          <a:p>
            <a:pPr indent="-342900" lvl="0" marL="457200" rtl="0" algn="l">
              <a:spcBef>
                <a:spcPts val="0"/>
              </a:spcBef>
              <a:spcAft>
                <a:spcPts val="0"/>
              </a:spcAft>
              <a:buSzPts val="1800"/>
              <a:buChar char="●"/>
            </a:pPr>
            <a:r>
              <a:rPr lang="en"/>
              <a:t>Social expectations</a:t>
            </a:r>
            <a:endParaRPr/>
          </a:p>
          <a:p>
            <a:pPr indent="0" lvl="0" marL="0" rtl="0" algn="l">
              <a:spcBef>
                <a:spcPts val="1200"/>
              </a:spcBef>
              <a:spcAft>
                <a:spcPts val="1200"/>
              </a:spcAft>
              <a:buNone/>
            </a:pPr>
            <a:r>
              <a:rPr lang="en"/>
              <a:t>Existing responses may fall into the categories of “retrofits” and “universal design” with potential benefits associated with each</a:t>
            </a:r>
            <a:endParaRPr/>
          </a:p>
        </p:txBody>
      </p:sp>
      <p:sp>
        <p:nvSpPr>
          <p:cNvPr id="232" name="Google Shape;232;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Idea 5</a:t>
            </a:r>
            <a:r>
              <a:rPr lang="en"/>
              <a:t>: Going beyond “supporting neurodivergent students” </a:t>
            </a:r>
            <a:endParaRPr/>
          </a:p>
        </p:txBody>
      </p:sp>
      <p:sp>
        <p:nvSpPr>
          <p:cNvPr id="238" name="Google Shape;238;p38"/>
          <p:cNvSpPr txBox="1"/>
          <p:nvPr>
            <p:ph idx="1" type="body"/>
          </p:nvPr>
        </p:nvSpPr>
        <p:spPr>
          <a:xfrm>
            <a:off x="311700" y="1429600"/>
            <a:ext cx="8520600" cy="313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“Teaching in the neurodiversity paradigm” is my concept for how we can respond to neurodiversity in our own teaching environments</a:t>
            </a:r>
            <a:endParaRPr/>
          </a:p>
          <a:p>
            <a:pPr indent="0" lvl="0" marL="0" rtl="0" algn="l">
              <a:spcBef>
                <a:spcPts val="1200"/>
              </a:spcBef>
              <a:spcAft>
                <a:spcPts val="0"/>
              </a:spcAft>
              <a:buNone/>
            </a:pPr>
            <a:r>
              <a:rPr lang="en"/>
              <a:t>It is a practice of navigation and </a:t>
            </a:r>
            <a:r>
              <a:rPr lang="en"/>
              <a:t>negotiation, rather than application of rules</a:t>
            </a:r>
            <a:endParaRPr/>
          </a:p>
          <a:p>
            <a:pPr indent="-342900" lvl="0" marL="457200" rtl="0" algn="l">
              <a:spcBef>
                <a:spcPts val="1200"/>
              </a:spcBef>
              <a:spcAft>
                <a:spcPts val="0"/>
              </a:spcAft>
              <a:buSzPts val="1800"/>
              <a:buChar char="●"/>
            </a:pPr>
            <a:r>
              <a:rPr lang="en"/>
              <a:t>We can recognize the positives of cognitive variation</a:t>
            </a:r>
            <a:endParaRPr/>
          </a:p>
          <a:p>
            <a:pPr indent="-342900" lvl="0" marL="457200" rtl="0" algn="l">
              <a:spcBef>
                <a:spcPts val="0"/>
              </a:spcBef>
              <a:spcAft>
                <a:spcPts val="0"/>
              </a:spcAft>
              <a:buSzPts val="1800"/>
              <a:buChar char="●"/>
            </a:pPr>
            <a:r>
              <a:rPr lang="en"/>
              <a:t>We can exhibit humility about our own thought and communication</a:t>
            </a:r>
            <a:endParaRPr/>
          </a:p>
          <a:p>
            <a:pPr indent="-342900" lvl="0" marL="457200" rtl="0" algn="l">
              <a:spcBef>
                <a:spcPts val="0"/>
              </a:spcBef>
              <a:spcAft>
                <a:spcPts val="0"/>
              </a:spcAft>
              <a:buSzPts val="1800"/>
              <a:buChar char="●"/>
            </a:pPr>
            <a:r>
              <a:rPr lang="en"/>
              <a:t>We can embrace “tolerance for error”</a:t>
            </a:r>
            <a:endParaRPr/>
          </a:p>
          <a:p>
            <a:pPr indent="-342900" lvl="0" marL="457200" rtl="0" algn="l">
              <a:spcBef>
                <a:spcPts val="0"/>
              </a:spcBef>
              <a:spcAft>
                <a:spcPts val="0"/>
              </a:spcAft>
              <a:buSzPts val="1800"/>
              <a:buChar char="●"/>
            </a:pPr>
            <a:r>
              <a:rPr lang="en"/>
              <a:t>We can expect and tactfully navigate </a:t>
            </a:r>
            <a:r>
              <a:rPr b="1" lang="en"/>
              <a:t>access</a:t>
            </a:r>
            <a:r>
              <a:rPr b="1" lang="en"/>
              <a:t> friction, </a:t>
            </a:r>
            <a:r>
              <a:rPr lang="en"/>
              <a:t>or</a:t>
            </a:r>
            <a:r>
              <a:rPr b="1" lang="en"/>
              <a:t> conflicts of access needs</a:t>
            </a:r>
            <a:endParaRPr b="1"/>
          </a:p>
        </p:txBody>
      </p:sp>
      <p:sp>
        <p:nvSpPr>
          <p:cNvPr id="239" name="Google Shape;239;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Nick Walker on “Neurocosmopolitanism”</a:t>
            </a:r>
            <a:endParaRPr/>
          </a:p>
        </p:txBody>
      </p:sp>
      <p:sp>
        <p:nvSpPr>
          <p:cNvPr id="245" name="Google Shape;245;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500"/>
              <a:t>“What might classroom education look like at various levels from preschool through grad school, in the context of a neurocosmopolitan approach to education in which it’s built into the curriculum that every person in the class, teachers and students alike, </a:t>
            </a:r>
            <a:r>
              <a:rPr b="1" lang="en" sz="1500"/>
              <a:t>works at learning to comprehend and accommodate the neurocognitive styles and communication needs of every other person in the class as best they can</a:t>
            </a:r>
            <a:r>
              <a:rPr lang="en" sz="1500"/>
              <a:t>? What if both the education of youth and adults, and the training of educators, included the explicit understanding that no neurocognitive style is more ‘correct’ or ‘normal’ than any other, and that the work of mutual accommodation is both an essential part of a proper education and an essential preparation for being a participating citizen in a civilized society?”</a:t>
            </a:r>
            <a:endParaRPr sz="1500"/>
          </a:p>
          <a:p>
            <a:pPr indent="0" lvl="0" marL="0" rtl="0" algn="l">
              <a:spcBef>
                <a:spcPts val="1200"/>
              </a:spcBef>
              <a:spcAft>
                <a:spcPts val="1200"/>
              </a:spcAft>
              <a:buNone/>
            </a:pPr>
            <a:r>
              <a:rPr lang="en" sz="1500"/>
              <a:t>-Nick Walker, Neuroqueer Heresies</a:t>
            </a:r>
            <a:endParaRPr sz="1500"/>
          </a:p>
        </p:txBody>
      </p:sp>
      <p:sp>
        <p:nvSpPr>
          <p:cNvPr id="246" name="Google Shape;246;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Idea 6: </a:t>
            </a:r>
            <a:r>
              <a:rPr lang="en"/>
              <a:t>Recognizing “pressure points” and potential “pressure releases”</a:t>
            </a:r>
            <a:endParaRPr/>
          </a:p>
        </p:txBody>
      </p:sp>
      <p:sp>
        <p:nvSpPr>
          <p:cNvPr id="252" name="Google Shape;252;p40"/>
          <p:cNvSpPr txBox="1"/>
          <p:nvPr>
            <p:ph idx="1" type="body"/>
          </p:nvPr>
        </p:nvSpPr>
        <p:spPr>
          <a:xfrm>
            <a:off x="311700" y="1537475"/>
            <a:ext cx="8520600" cy="30315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Margaret</a:t>
            </a:r>
            <a:r>
              <a:rPr lang="en"/>
              <a:t> Price’s concept of </a:t>
            </a:r>
            <a:r>
              <a:rPr i="1" lang="en"/>
              <a:t>kairotic space</a:t>
            </a:r>
            <a:r>
              <a:rPr lang="en"/>
              <a:t> forms the foundation of this chapter</a:t>
            </a:r>
            <a:endParaRPr/>
          </a:p>
          <a:p>
            <a:pPr indent="-317500" lvl="1" marL="914400" rtl="0" algn="l">
              <a:spcBef>
                <a:spcPts val="0"/>
              </a:spcBef>
              <a:spcAft>
                <a:spcPts val="0"/>
              </a:spcAft>
              <a:buSzPts val="1400"/>
              <a:buChar char="○"/>
            </a:pPr>
            <a:r>
              <a:rPr lang="en"/>
              <a:t>These are the spaces in academia which are high stakes, rapidly unfolding, and highly social</a:t>
            </a:r>
            <a:endParaRPr/>
          </a:p>
          <a:p>
            <a:pPr indent="-317500" lvl="1" marL="914400" rtl="0" algn="l">
              <a:spcBef>
                <a:spcPts val="0"/>
              </a:spcBef>
              <a:spcAft>
                <a:spcPts val="0"/>
              </a:spcAft>
              <a:buSzPts val="1400"/>
              <a:buChar char="○"/>
            </a:pPr>
            <a:r>
              <a:rPr lang="en"/>
              <a:t>They can be challenging for neurodivergent students to navigate, and they can be challenging to design for neurodiverse groups</a:t>
            </a:r>
            <a:endParaRPr/>
          </a:p>
          <a:p>
            <a:pPr indent="-317500" lvl="1" marL="914400" rtl="0" algn="l">
              <a:spcBef>
                <a:spcPts val="0"/>
              </a:spcBef>
              <a:spcAft>
                <a:spcPts val="0"/>
              </a:spcAft>
              <a:buSzPts val="1400"/>
              <a:buChar char="○"/>
            </a:pPr>
            <a:r>
              <a:rPr lang="en"/>
              <a:t>Pressure can be released by surfacing access friction, providing a “ramp” up to higher stakes </a:t>
            </a:r>
            <a:r>
              <a:rPr lang="en"/>
              <a:t>activities</a:t>
            </a:r>
            <a:r>
              <a:rPr lang="en"/>
              <a:t>, and clarifying norms and social expectations with minimal judgement</a:t>
            </a:r>
            <a:endParaRPr/>
          </a:p>
          <a:p>
            <a:pPr indent="-342900" lvl="0" marL="457200" rtl="0" algn="l">
              <a:spcBef>
                <a:spcPts val="0"/>
              </a:spcBef>
              <a:spcAft>
                <a:spcPts val="0"/>
              </a:spcAft>
              <a:buSzPts val="1800"/>
              <a:buChar char="●"/>
            </a:pPr>
            <a:r>
              <a:rPr lang="en"/>
              <a:t>Labs</a:t>
            </a:r>
            <a:endParaRPr/>
          </a:p>
          <a:p>
            <a:pPr indent="-342900" lvl="0" marL="457200" rtl="0" algn="l">
              <a:spcBef>
                <a:spcPts val="0"/>
              </a:spcBef>
              <a:spcAft>
                <a:spcPts val="0"/>
              </a:spcAft>
              <a:buSzPts val="1800"/>
              <a:buChar char="●"/>
            </a:pPr>
            <a:r>
              <a:rPr lang="en"/>
              <a:t>Collaborative </a:t>
            </a:r>
            <a:r>
              <a:rPr lang="en"/>
              <a:t>activities</a:t>
            </a:r>
            <a:endParaRPr/>
          </a:p>
          <a:p>
            <a:pPr indent="-342900" lvl="0" marL="457200" rtl="0" algn="l">
              <a:spcBef>
                <a:spcPts val="0"/>
              </a:spcBef>
              <a:spcAft>
                <a:spcPts val="0"/>
              </a:spcAft>
              <a:buSzPts val="1800"/>
              <a:buChar char="●"/>
            </a:pPr>
            <a:r>
              <a:rPr lang="en"/>
              <a:t>Simulations</a:t>
            </a:r>
            <a:endParaRPr/>
          </a:p>
          <a:p>
            <a:pPr indent="-342900" lvl="0" marL="457200" rtl="0" algn="l">
              <a:spcBef>
                <a:spcPts val="0"/>
              </a:spcBef>
              <a:spcAft>
                <a:spcPts val="0"/>
              </a:spcAft>
              <a:buSzPts val="1800"/>
              <a:buChar char="●"/>
            </a:pPr>
            <a:r>
              <a:rPr lang="en"/>
              <a:t>Class discussion and small seminars</a:t>
            </a:r>
            <a:endParaRPr/>
          </a:p>
        </p:txBody>
      </p:sp>
      <p:sp>
        <p:nvSpPr>
          <p:cNvPr id="253" name="Google Shape;253;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 Summary: Why read this book?</a:t>
            </a:r>
            <a:endParaRPr/>
          </a:p>
        </p:txBody>
      </p:sp>
      <p:sp>
        <p:nvSpPr>
          <p:cNvPr id="259" name="Google Shape;259;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Learn the histories and meanings of key terms related to neurodiversity</a:t>
            </a:r>
            <a:endParaRPr/>
          </a:p>
          <a:p>
            <a:pPr indent="-342900" lvl="0" marL="457200" rtl="0" algn="l">
              <a:spcBef>
                <a:spcPts val="0"/>
              </a:spcBef>
              <a:spcAft>
                <a:spcPts val="0"/>
              </a:spcAft>
              <a:buSzPts val="1800"/>
              <a:buChar char="●"/>
            </a:pPr>
            <a:r>
              <a:rPr lang="en"/>
              <a:t>Understand the main contributions of the neurodiversity movement and how they can inform teaching</a:t>
            </a:r>
            <a:endParaRPr/>
          </a:p>
          <a:p>
            <a:pPr indent="-342900" lvl="0" marL="457200" rtl="0" algn="l">
              <a:spcBef>
                <a:spcPts val="0"/>
              </a:spcBef>
              <a:spcAft>
                <a:spcPts val="0"/>
              </a:spcAft>
              <a:buSzPts val="1800"/>
              <a:buChar char="●"/>
            </a:pPr>
            <a:r>
              <a:rPr lang="en"/>
              <a:t>Understand the intersection of disability and neurodiversity, including why some neurodivergent students and staff use </a:t>
            </a:r>
            <a:r>
              <a:rPr lang="en"/>
              <a:t>accommodations</a:t>
            </a:r>
            <a:r>
              <a:rPr lang="en"/>
              <a:t> and others don’t</a:t>
            </a:r>
            <a:endParaRPr/>
          </a:p>
          <a:p>
            <a:pPr indent="-342900" lvl="0" marL="457200" rtl="0" algn="l">
              <a:spcBef>
                <a:spcPts val="0"/>
              </a:spcBef>
              <a:spcAft>
                <a:spcPts val="0"/>
              </a:spcAft>
              <a:buSzPts val="1800"/>
              <a:buChar char="●"/>
            </a:pPr>
            <a:r>
              <a:rPr lang="en"/>
              <a:t>Consider what a teaching and learning environment could look like when we recognize that there is not a single “right” way to think</a:t>
            </a:r>
            <a:endParaRPr/>
          </a:p>
          <a:p>
            <a:pPr indent="-342900" lvl="0" marL="457200" rtl="0" algn="l">
              <a:spcBef>
                <a:spcPts val="0"/>
              </a:spcBef>
              <a:spcAft>
                <a:spcPts val="0"/>
              </a:spcAft>
              <a:buSzPts val="1800"/>
              <a:buChar char="●"/>
            </a:pPr>
            <a:r>
              <a:rPr lang="en"/>
              <a:t>Learn from my experiences as a teacher, faculty developer, and neurodivergent person in higher ed</a:t>
            </a:r>
            <a:endParaRPr/>
          </a:p>
        </p:txBody>
      </p:sp>
      <p:sp>
        <p:nvSpPr>
          <p:cNvPr id="260" name="Google Shape;260;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Wrap up, and useful links</a:t>
            </a:r>
            <a:endParaRPr/>
          </a:p>
        </p:txBody>
      </p:sp>
      <p:sp>
        <p:nvSpPr>
          <p:cNvPr id="266" name="Google Shape;266;p42"/>
          <p:cNvSpPr txBox="1"/>
          <p:nvPr>
            <p:ph idx="1" type="body"/>
          </p:nvPr>
        </p:nvSpPr>
        <p:spPr>
          <a:xfrm>
            <a:off x="311700" y="1152475"/>
            <a:ext cx="5298900" cy="34164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Clr>
                <a:schemeClr val="dk1"/>
              </a:buClr>
              <a:buSzPts val="1100"/>
              <a:buFont typeface="Arial"/>
              <a:buNone/>
            </a:pPr>
            <a:r>
              <a:rPr lang="en"/>
              <a:t>Buy the book:</a:t>
            </a:r>
            <a:endParaRPr/>
          </a:p>
          <a:p>
            <a:pPr indent="0" lvl="0" marL="0" rtl="0" algn="l">
              <a:lnSpc>
                <a:spcPct val="100000"/>
              </a:lnSpc>
              <a:spcBef>
                <a:spcPts val="0"/>
              </a:spcBef>
              <a:spcAft>
                <a:spcPts val="0"/>
              </a:spcAft>
              <a:buClr>
                <a:schemeClr val="dk1"/>
              </a:buClr>
              <a:buSzPts val="1100"/>
              <a:buFont typeface="Arial"/>
              <a:buNone/>
            </a:pPr>
            <a:r>
              <a:rPr lang="en" u="sng">
                <a:solidFill>
                  <a:schemeClr val="accent5"/>
                </a:solidFill>
                <a:hlinkClick r:id="rId3">
                  <a:extLst>
                    <a:ext uri="{A12FA001-AC4F-418D-AE19-62706E023703}">
                      <ahyp:hlinkClr val="tx"/>
                    </a:ext>
                  </a:extLst>
                </a:hlinkClick>
              </a:rPr>
              <a:t>tinyurl.com/CM-order</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None/>
            </a:pPr>
            <a:r>
              <a:rPr b="1" lang="en"/>
              <a:t>Discount code for 15% off</a:t>
            </a:r>
            <a:r>
              <a:rPr lang="en"/>
              <a:t>: 18FRIEND20</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Email me: </a:t>
            </a:r>
            <a:r>
              <a:rPr lang="en" u="sng">
                <a:solidFill>
                  <a:schemeClr val="hlink"/>
                </a:solidFill>
                <a:hlinkClick r:id="rId4"/>
              </a:rPr>
              <a:t>sarahsilverman24@gmail.com</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u="sng">
                <a:solidFill>
                  <a:schemeClr val="hlink"/>
                </a:solidFill>
                <a:hlinkClick r:id="rId5"/>
              </a:rPr>
              <a:t>Connect on LinkedIn</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u="sng">
                <a:solidFill>
                  <a:schemeClr val="hlink"/>
                </a:solidFill>
                <a:hlinkClick r:id="rId6"/>
              </a:rPr>
              <a:t>My website</a:t>
            </a:r>
            <a:r>
              <a:rPr lang="en"/>
              <a:t> (for speaking and workshops)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My newsletter: </a:t>
            </a:r>
            <a:r>
              <a:rPr lang="en" u="sng">
                <a:solidFill>
                  <a:schemeClr val="hlink"/>
                </a:solidFill>
                <a:hlinkClick r:id="rId7"/>
              </a:rPr>
              <a:t>beyondthescope.substack.com</a:t>
            </a:r>
            <a:endParaRPr/>
          </a:p>
          <a:p>
            <a:pPr indent="0" lvl="0" marL="0" rtl="0" algn="l">
              <a:lnSpc>
                <a:spcPct val="100000"/>
              </a:lnSpc>
              <a:spcBef>
                <a:spcPts val="0"/>
              </a:spcBef>
              <a:spcAft>
                <a:spcPts val="0"/>
              </a:spcAft>
              <a:buClr>
                <a:schemeClr val="dk1"/>
              </a:buClr>
              <a:buSzPts val="1100"/>
              <a:buFont typeface="Arial"/>
              <a:buNone/>
            </a:pPr>
            <a:r>
              <a:t/>
            </a:r>
            <a:endParaRPr/>
          </a:p>
        </p:txBody>
      </p:sp>
      <p:pic>
        <p:nvPicPr>
          <p:cNvPr descr="Classroom Mindscapes cover" id="267" name="Google Shape;267;p42" title="9780806197197.jpg"/>
          <p:cNvPicPr preferRelativeResize="0"/>
          <p:nvPr/>
        </p:nvPicPr>
        <p:blipFill>
          <a:blip r:embed="rId8">
            <a:alphaModFix/>
          </a:blip>
          <a:stretch>
            <a:fillRect/>
          </a:stretch>
        </p:blipFill>
        <p:spPr>
          <a:xfrm>
            <a:off x="6047394" y="1233481"/>
            <a:ext cx="2081350" cy="3144050"/>
          </a:xfrm>
          <a:prstGeom prst="rect">
            <a:avLst/>
          </a:prstGeom>
          <a:noFill/>
          <a:ln>
            <a:noFill/>
          </a:ln>
        </p:spPr>
      </p:pic>
      <p:sp>
        <p:nvSpPr>
          <p:cNvPr id="268" name="Google Shape;268;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Your questions</a:t>
            </a:r>
            <a:endParaRPr/>
          </a:p>
        </p:txBody>
      </p:sp>
      <p:sp>
        <p:nvSpPr>
          <p:cNvPr id="274" name="Google Shape;274;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Any questions about the content, or how this book might be different from other great books about neurodiversity?</a:t>
            </a:r>
            <a:endParaRPr/>
          </a:p>
          <a:p>
            <a:pPr indent="-342900" lvl="0" marL="457200" rtl="0" algn="l">
              <a:spcBef>
                <a:spcPts val="0"/>
              </a:spcBef>
              <a:spcAft>
                <a:spcPts val="0"/>
              </a:spcAft>
              <a:buSzPts val="1800"/>
              <a:buChar char="●"/>
            </a:pPr>
            <a:r>
              <a:rPr lang="en"/>
              <a:t>Questions about where the conversation about neurodiversity in higher ed might be going in the next few years?</a:t>
            </a:r>
            <a:endParaRPr/>
          </a:p>
          <a:p>
            <a:pPr indent="-342900" lvl="0" marL="457200" rtl="0" algn="l">
              <a:spcBef>
                <a:spcPts val="0"/>
              </a:spcBef>
              <a:spcAft>
                <a:spcPts val="0"/>
              </a:spcAft>
              <a:buSzPts val="1800"/>
              <a:buChar char="●"/>
            </a:pPr>
            <a:r>
              <a:rPr lang="en"/>
              <a:t>Anything else?</a:t>
            </a:r>
            <a:endParaRPr/>
          </a:p>
        </p:txBody>
      </p:sp>
      <p:sp>
        <p:nvSpPr>
          <p:cNvPr id="275" name="Google Shape;275;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44"/>
          <p:cNvPicPr preferRelativeResize="0"/>
          <p:nvPr/>
        </p:nvPicPr>
        <p:blipFill rotWithShape="1">
          <a:blip r:embed="rId3">
            <a:alphaModFix/>
          </a:blip>
          <a:srcRect b="24983" l="-1961" r="83057" t="10395"/>
          <a:stretch/>
        </p:blipFill>
        <p:spPr>
          <a:xfrm>
            <a:off x="-381000" y="0"/>
            <a:ext cx="3657600" cy="5143500"/>
          </a:xfrm>
          <a:prstGeom prst="rect">
            <a:avLst/>
          </a:prstGeom>
          <a:noFill/>
          <a:ln>
            <a:noFill/>
          </a:ln>
        </p:spPr>
      </p:pic>
      <p:pic>
        <p:nvPicPr>
          <p:cNvPr id="281" name="Google Shape;281;p44"/>
          <p:cNvPicPr preferRelativeResize="0"/>
          <p:nvPr/>
        </p:nvPicPr>
        <p:blipFill rotWithShape="1">
          <a:blip r:embed="rId4">
            <a:alphaModFix/>
          </a:blip>
          <a:srcRect b="0" l="48951" r="8149" t="0"/>
          <a:stretch/>
        </p:blipFill>
        <p:spPr>
          <a:xfrm>
            <a:off x="937017" y="616666"/>
            <a:ext cx="2982055" cy="3910168"/>
          </a:xfrm>
          <a:prstGeom prst="rect">
            <a:avLst/>
          </a:prstGeom>
          <a:noFill/>
          <a:ln>
            <a:noFill/>
          </a:ln>
        </p:spPr>
      </p:pic>
      <p:pic>
        <p:nvPicPr>
          <p:cNvPr id="282" name="Google Shape;282;p44"/>
          <p:cNvPicPr preferRelativeResize="0"/>
          <p:nvPr/>
        </p:nvPicPr>
        <p:blipFill rotWithShape="1">
          <a:blip r:embed="rId5">
            <a:alphaModFix/>
          </a:blip>
          <a:srcRect b="0" l="0" r="0" t="0"/>
          <a:stretch/>
        </p:blipFill>
        <p:spPr>
          <a:xfrm>
            <a:off x="4371610" y="641262"/>
            <a:ext cx="3747309" cy="1355845"/>
          </a:xfrm>
          <a:prstGeom prst="rect">
            <a:avLst/>
          </a:prstGeom>
          <a:noFill/>
          <a:ln>
            <a:noFill/>
          </a:ln>
        </p:spPr>
      </p:pic>
      <p:sp>
        <p:nvSpPr>
          <p:cNvPr id="283" name="Google Shape;283;p44"/>
          <p:cNvSpPr txBox="1"/>
          <p:nvPr/>
        </p:nvSpPr>
        <p:spPr>
          <a:xfrm>
            <a:off x="4392944" y="2079823"/>
            <a:ext cx="3814039" cy="222066"/>
          </a:xfrm>
          <a:prstGeom prst="rect">
            <a:avLst/>
          </a:prstGeom>
          <a:noFill/>
          <a:ln>
            <a:noFill/>
          </a:ln>
        </p:spPr>
        <p:txBody>
          <a:bodyPr anchorCtr="0" anchor="t" bIns="0" lIns="0" spcFirstLastPara="1" rIns="0" wrap="square" tIns="0">
            <a:spAutoFit/>
          </a:bodyPr>
          <a:lstStyle/>
          <a:p>
            <a:pPr indent="0" lvl="0" marL="0" marR="0" rtl="0" algn="just">
              <a:lnSpc>
                <a:spcPct val="139984"/>
              </a:lnSpc>
              <a:spcBef>
                <a:spcPts val="0"/>
              </a:spcBef>
              <a:spcAft>
                <a:spcPts val="0"/>
              </a:spcAft>
              <a:buNone/>
            </a:pPr>
            <a:r>
              <a:rPr lang="en" sz="1300">
                <a:solidFill>
                  <a:srgbClr val="000000"/>
                </a:solidFill>
                <a:latin typeface="Calibri"/>
                <a:ea typeface="Calibri"/>
                <a:cs typeface="Calibri"/>
                <a:sym typeface="Calibri"/>
              </a:rPr>
              <a:t>Develop your teaching your way</a:t>
            </a:r>
            <a:endParaRPr sz="700"/>
          </a:p>
        </p:txBody>
      </p:sp>
      <p:sp>
        <p:nvSpPr>
          <p:cNvPr id="284" name="Google Shape;284;p44"/>
          <p:cNvSpPr txBox="1"/>
          <p:nvPr/>
        </p:nvSpPr>
        <p:spPr>
          <a:xfrm>
            <a:off x="4360943" y="2811605"/>
            <a:ext cx="3725975" cy="65468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 sz="3900">
                <a:solidFill>
                  <a:srgbClr val="000000"/>
                </a:solidFill>
                <a:latin typeface="Calibri"/>
                <a:ea typeface="Calibri"/>
                <a:cs typeface="Calibri"/>
                <a:sym typeface="Calibri"/>
              </a:rPr>
              <a:t>Thank you!</a:t>
            </a:r>
            <a:endParaRPr sz="700"/>
          </a:p>
        </p:txBody>
      </p:sp>
      <p:sp>
        <p:nvSpPr>
          <p:cNvPr id="285" name="Google Shape;285;p44"/>
          <p:cNvSpPr txBox="1"/>
          <p:nvPr/>
        </p:nvSpPr>
        <p:spPr>
          <a:xfrm>
            <a:off x="4350276" y="4170600"/>
            <a:ext cx="3747309" cy="35623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 sz="2100">
                <a:solidFill>
                  <a:srgbClr val="000000"/>
                </a:solidFill>
                <a:latin typeface="Calibri"/>
                <a:ea typeface="Calibri"/>
                <a:cs typeface="Calibri"/>
                <a:sym typeface="Calibri"/>
              </a:rPr>
              <a:t>support@onehe.org</a:t>
            </a:r>
            <a:endParaRPr sz="2100">
              <a:solidFill>
                <a:srgbClr val="000000"/>
              </a:solidFill>
              <a:latin typeface="Calibri"/>
              <a:ea typeface="Calibri"/>
              <a:cs typeface="Calibri"/>
              <a:sym typeface="Calibri"/>
            </a:endParaRPr>
          </a:p>
        </p:txBody>
      </p:sp>
      <p:sp>
        <p:nvSpPr>
          <p:cNvPr id="286" name="Google Shape;286;p44"/>
          <p:cNvSpPr txBox="1"/>
          <p:nvPr/>
        </p:nvSpPr>
        <p:spPr>
          <a:xfrm>
            <a:off x="-2286000" y="4700438"/>
            <a:ext cx="5124331" cy="269459"/>
          </a:xfrm>
          <a:prstGeom prst="rect">
            <a:avLst/>
          </a:prstGeom>
          <a:noFill/>
          <a:ln>
            <a:noFill/>
          </a:ln>
        </p:spPr>
        <p:txBody>
          <a:bodyPr anchorCtr="0" anchor="t" bIns="0" lIns="0" spcFirstLastPara="1" rIns="0" wrap="square" tIns="0">
            <a:spAutoFit/>
          </a:bodyPr>
          <a:lstStyle/>
          <a:p>
            <a:pPr indent="0" lvl="0" marL="0" marR="0" rtl="0" algn="r">
              <a:lnSpc>
                <a:spcPct val="140006"/>
              </a:lnSpc>
              <a:spcBef>
                <a:spcPts val="0"/>
              </a:spcBef>
              <a:spcAft>
                <a:spcPts val="0"/>
              </a:spcAft>
              <a:buNone/>
            </a:pPr>
            <a:r>
              <a:rPr lang="en" sz="1600">
                <a:solidFill>
                  <a:srgbClr val="FFFFFF"/>
                </a:solidFill>
                <a:latin typeface="Calibri"/>
                <a:ea typeface="Calibri"/>
                <a:cs typeface="Calibri"/>
                <a:sym typeface="Calibri"/>
              </a:rPr>
              <a:t>www.onehe.org</a:t>
            </a:r>
            <a:endParaRPr sz="700"/>
          </a:p>
        </p:txBody>
      </p:sp>
      <p:pic>
        <p:nvPicPr>
          <p:cNvPr descr="Envelope with solid fill" id="287" name="Google Shape;287;p44"/>
          <p:cNvPicPr preferRelativeResize="0"/>
          <p:nvPr/>
        </p:nvPicPr>
        <p:blipFill rotWithShape="1">
          <a:blip r:embed="rId6">
            <a:alphaModFix/>
          </a:blip>
          <a:srcRect b="0" l="0" r="0" t="0"/>
          <a:stretch/>
        </p:blipFill>
        <p:spPr>
          <a:xfrm>
            <a:off x="4594618" y="4151550"/>
            <a:ext cx="457200" cy="45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