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2" r:id="rId5"/>
    <p:sldMasterId id="2147483674" r:id="rId6"/>
  </p:sldMasterIdLst>
  <p:notesMasterIdLst>
    <p:notesMasterId r:id="rId39"/>
  </p:notesMasterIdLst>
  <p:sldIdLst>
    <p:sldId id="256" r:id="rId7"/>
    <p:sldId id="257" r:id="rId8"/>
    <p:sldId id="4504" r:id="rId9"/>
    <p:sldId id="4555" r:id="rId10"/>
    <p:sldId id="465" r:id="rId11"/>
    <p:sldId id="4474" r:id="rId12"/>
    <p:sldId id="302" r:id="rId13"/>
    <p:sldId id="4505" r:id="rId14"/>
    <p:sldId id="4463" r:id="rId15"/>
    <p:sldId id="4371" r:id="rId16"/>
    <p:sldId id="4506" r:id="rId17"/>
    <p:sldId id="4556" r:id="rId18"/>
    <p:sldId id="451" r:id="rId19"/>
    <p:sldId id="4422" r:id="rId20"/>
    <p:sldId id="4444" r:id="rId21"/>
    <p:sldId id="454" r:id="rId22"/>
    <p:sldId id="4412" r:id="rId23"/>
    <p:sldId id="4507" r:id="rId24"/>
    <p:sldId id="4550" r:id="rId25"/>
    <p:sldId id="4466" r:id="rId26"/>
    <p:sldId id="4473" r:id="rId27"/>
    <p:sldId id="4491" r:id="rId28"/>
    <p:sldId id="4492" r:id="rId29"/>
    <p:sldId id="4469" r:id="rId30"/>
    <p:sldId id="4472" r:id="rId31"/>
    <p:sldId id="4552" r:id="rId32"/>
    <p:sldId id="4557" r:id="rId33"/>
    <p:sldId id="4481" r:id="rId34"/>
    <p:sldId id="4480" r:id="rId35"/>
    <p:sldId id="4450" r:id="rId36"/>
    <p:sldId id="4532" r:id="rId37"/>
    <p:sldId id="259" r:id="rId38"/>
  </p:sldIdLst>
  <p:sldSz cx="18288000" cy="10287000"/>
  <p:notesSz cx="6858000" cy="9144000"/>
  <p:embeddedFontLst>
    <p:embeddedFont>
      <p:font typeface="Franklin Gothic Demi Cond" panose="020B0706030402020204" pitchFamily="34" charset="0"/>
      <p:regular r:id="rId40"/>
    </p:embeddedFont>
    <p:embeddedFont>
      <p:font typeface="Open Sans" panose="020B060603050402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BF2B05-E105-6D4C-9852-A879B0271AB9}" v="18" dt="2026-04-08T16:40:15.305"/>
    <p1510:client id="{C2DFACA8-2579-4426-BA21-C1A02BC5E732}" v="2" dt="2026-04-08T18:16:25.2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34" autoAdjust="0"/>
    <p:restoredTop sz="94568" autoAdjust="0"/>
  </p:normalViewPr>
  <p:slideViewPr>
    <p:cSldViewPr>
      <p:cViewPr varScale="1">
        <p:scale>
          <a:sx n="66" d="100"/>
          <a:sy n="66" d="100"/>
        </p:scale>
        <p:origin x="84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3.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1.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4.fntdata"/><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Yee" userId="6bbe1936-1c60-4102-8dcf-90a6d233fdfc" providerId="ADAL" clId="{48C3896A-1FA9-42C6-824A-F6E47B5D03F2}"/>
    <pc:docChg chg="custSel addSld modSld">
      <pc:chgData name="Kevin Yee" userId="6bbe1936-1c60-4102-8dcf-90a6d233fdfc" providerId="ADAL" clId="{48C3896A-1FA9-42C6-824A-F6E47B5D03F2}" dt="2026-04-08T18:16:53.271" v="46" actId="20577"/>
      <pc:docMkLst>
        <pc:docMk/>
      </pc:docMkLst>
      <pc:sldChg chg="modSp mod">
        <pc:chgData name="Kevin Yee" userId="6bbe1936-1c60-4102-8dcf-90a6d233fdfc" providerId="ADAL" clId="{48C3896A-1FA9-42C6-824A-F6E47B5D03F2}" dt="2026-04-08T18:15:05.676" v="37" actId="1076"/>
        <pc:sldMkLst>
          <pc:docMk/>
          <pc:sldMk cId="0" sldId="256"/>
        </pc:sldMkLst>
        <pc:spChg chg="mod">
          <ac:chgData name="Kevin Yee" userId="6bbe1936-1c60-4102-8dcf-90a6d233fdfc" providerId="ADAL" clId="{48C3896A-1FA9-42C6-824A-F6E47B5D03F2}" dt="2026-04-08T18:15:01.037" v="36" actId="20577"/>
          <ac:spMkLst>
            <pc:docMk/>
            <pc:sldMk cId="0" sldId="256"/>
            <ac:spMk id="8" creationId="{00000000-0000-0000-0000-000000000000}"/>
          </ac:spMkLst>
        </pc:spChg>
        <pc:spChg chg="mod">
          <ac:chgData name="Kevin Yee" userId="6bbe1936-1c60-4102-8dcf-90a6d233fdfc" providerId="ADAL" clId="{48C3896A-1FA9-42C6-824A-F6E47B5D03F2}" dt="2026-04-08T18:15:05.676" v="37" actId="1076"/>
          <ac:spMkLst>
            <pc:docMk/>
            <pc:sldMk cId="0" sldId="256"/>
            <ac:spMk id="9" creationId="{00000000-0000-0000-0000-000000000000}"/>
          </ac:spMkLst>
        </pc:spChg>
      </pc:sldChg>
      <pc:sldChg chg="addSp modSp add">
        <pc:chgData name="Kevin Yee" userId="6bbe1936-1c60-4102-8dcf-90a6d233fdfc" providerId="ADAL" clId="{48C3896A-1FA9-42C6-824A-F6E47B5D03F2}" dt="2026-04-08T18:16:25.286" v="41"/>
        <pc:sldMkLst>
          <pc:docMk/>
          <pc:sldMk cId="2026374294" sldId="4450"/>
        </pc:sldMkLst>
        <pc:picChg chg="add mod">
          <ac:chgData name="Kevin Yee" userId="6bbe1936-1c60-4102-8dcf-90a6d233fdfc" providerId="ADAL" clId="{48C3896A-1FA9-42C6-824A-F6E47B5D03F2}" dt="2026-04-08T18:16:25.286" v="41"/>
          <ac:picMkLst>
            <pc:docMk/>
            <pc:sldMk cId="2026374294" sldId="4450"/>
            <ac:picMk id="4" creationId="{5D8D8F39-D065-656D-753F-D52B49836E99}"/>
          </ac:picMkLst>
        </pc:picChg>
      </pc:sldChg>
      <pc:sldChg chg="modSp mod">
        <pc:chgData name="Kevin Yee" userId="6bbe1936-1c60-4102-8dcf-90a6d233fdfc" providerId="ADAL" clId="{48C3896A-1FA9-42C6-824A-F6E47B5D03F2}" dt="2026-04-08T18:16:53.271" v="46" actId="20577"/>
        <pc:sldMkLst>
          <pc:docMk/>
          <pc:sldMk cId="645416382" sldId="4480"/>
        </pc:sldMkLst>
        <pc:spChg chg="mod">
          <ac:chgData name="Kevin Yee" userId="6bbe1936-1c60-4102-8dcf-90a6d233fdfc" providerId="ADAL" clId="{48C3896A-1FA9-42C6-824A-F6E47B5D03F2}" dt="2026-04-08T18:16:53.271" v="46" actId="20577"/>
          <ac:spMkLst>
            <pc:docMk/>
            <pc:sldMk cId="645416382" sldId="4480"/>
            <ac:spMk id="2" creationId="{20EAB99F-71F7-48E0-A243-F9EB3CD10663}"/>
          </ac:spMkLst>
        </pc:spChg>
      </pc:sldChg>
      <pc:sldChg chg="addSp delSp modSp mod">
        <pc:chgData name="Kevin Yee" userId="6bbe1936-1c60-4102-8dcf-90a6d233fdfc" providerId="ADAL" clId="{48C3896A-1FA9-42C6-824A-F6E47B5D03F2}" dt="2026-04-08T18:15:25.533" v="39" actId="478"/>
        <pc:sldMkLst>
          <pc:docMk/>
          <pc:sldMk cId="2974711275" sldId="4552"/>
        </pc:sldMkLst>
        <pc:spChg chg="add del mod">
          <ac:chgData name="Kevin Yee" userId="6bbe1936-1c60-4102-8dcf-90a6d233fdfc" providerId="ADAL" clId="{48C3896A-1FA9-42C6-824A-F6E47B5D03F2}" dt="2026-04-08T18:15:25.533" v="39" actId="478"/>
          <ac:spMkLst>
            <pc:docMk/>
            <pc:sldMk cId="2974711275" sldId="4552"/>
            <ac:spMk id="4" creationId="{2868DC87-79E4-95BA-539F-DFB99D488504}"/>
          </ac:spMkLst>
        </pc:spChg>
        <pc:picChg chg="del">
          <ac:chgData name="Kevin Yee" userId="6bbe1936-1c60-4102-8dcf-90a6d233fdfc" providerId="ADAL" clId="{48C3896A-1FA9-42C6-824A-F6E47B5D03F2}" dt="2026-04-08T18:15:19.819" v="38" actId="478"/>
          <ac:picMkLst>
            <pc:docMk/>
            <pc:sldMk cId="2974711275" sldId="4552"/>
            <ac:picMk id="7" creationId="{A5E45CE0-B447-88F1-4099-CD3E7B57918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b="1" dirty="0">
                <a:solidFill>
                  <a:srgbClr val="FF0000"/>
                </a:solidFill>
              </a:rPr>
              <a:t>Teaching in the AI Era –</a:t>
            </a:r>
            <a:r>
              <a:rPr lang="en-US" sz="2800" b="1" baseline="0" dirty="0">
                <a:solidFill>
                  <a:srgbClr val="FF0000"/>
                </a:solidFill>
              </a:rPr>
              <a:t> the Double Bind</a:t>
            </a:r>
            <a:endParaRPr lang="en-US" sz="2800" b="1" dirty="0">
              <a:solidFill>
                <a:srgbClr val="FF0000"/>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b="1" dirty="0">
                <a:solidFill>
                  <a:srgbClr val="FF0000"/>
                </a:solidFill>
              </a:rPr>
              <a:t>Teaching in the AI Era –</a:t>
            </a:r>
            <a:r>
              <a:rPr lang="en-US" sz="2800" b="1" baseline="0" dirty="0">
                <a:solidFill>
                  <a:srgbClr val="FF0000"/>
                </a:solidFill>
              </a:rPr>
              <a:t> the Double Bind</a:t>
            </a:r>
            <a:endParaRPr lang="en-US" sz="2800" b="1" dirty="0">
              <a:solidFill>
                <a:srgbClr val="FF0000"/>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b="1" dirty="0">
                <a:solidFill>
                  <a:srgbClr val="FF0000"/>
                </a:solidFill>
              </a:rPr>
              <a:t>Teaching in the AI Era –</a:t>
            </a:r>
            <a:r>
              <a:rPr lang="en-US" sz="2800" b="1" baseline="0" dirty="0">
                <a:solidFill>
                  <a:srgbClr val="FF0000"/>
                </a:solidFill>
              </a:rPr>
              <a:t> the Double Bind</a:t>
            </a:r>
            <a:endParaRPr lang="en-US" sz="2800" b="1" dirty="0">
              <a:solidFill>
                <a:srgbClr val="FF0000"/>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b="1" dirty="0">
                <a:solidFill>
                  <a:srgbClr val="FF0000"/>
                </a:solidFill>
              </a:rPr>
              <a:t>Teaching in the AI Era –</a:t>
            </a:r>
            <a:r>
              <a:rPr lang="en-US" sz="2800" b="1" baseline="0" dirty="0">
                <a:solidFill>
                  <a:srgbClr val="FF0000"/>
                </a:solidFill>
              </a:rPr>
              <a:t> the Double Bind</a:t>
            </a:r>
            <a:endParaRPr lang="en-US" sz="2800" b="1" dirty="0">
              <a:solidFill>
                <a:srgbClr val="FF0000"/>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b="1" dirty="0">
                <a:solidFill>
                  <a:srgbClr val="FF0000"/>
                </a:solidFill>
              </a:rPr>
              <a:t>Teaching in the AI Era –</a:t>
            </a:r>
            <a:r>
              <a:rPr lang="en-US" sz="2800" b="1" baseline="0" dirty="0">
                <a:solidFill>
                  <a:srgbClr val="FF0000"/>
                </a:solidFill>
              </a:rPr>
              <a:t> the Double Bind</a:t>
            </a:r>
            <a:endParaRPr lang="en-US" sz="2800" b="1" dirty="0">
              <a:solidFill>
                <a:srgbClr val="FF0000"/>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6.png"/></Relationships>
</file>

<file path=ppt/drawings/_rels/drawing2.xml.rels><?xml version="1.0" encoding="UTF-8" standalone="yes"?>
<Relationships xmlns="http://schemas.openxmlformats.org/package/2006/relationships"><Relationship Id="rId1" Type="http://schemas.openxmlformats.org/officeDocument/2006/relationships/image" Target="../media/image6.png"/></Relationships>
</file>

<file path=ppt/drawings/_rels/drawing3.xml.rels><?xml version="1.0" encoding="UTF-8" standalone="yes"?>
<Relationships xmlns="http://schemas.openxmlformats.org/package/2006/relationships"><Relationship Id="rId1" Type="http://schemas.openxmlformats.org/officeDocument/2006/relationships/image" Target="../media/image6.png"/></Relationships>
</file>

<file path=ppt/drawings/_rels/drawing4.xml.rels><?xml version="1.0" encoding="UTF-8" standalone="yes"?>
<Relationships xmlns="http://schemas.openxmlformats.org/package/2006/relationships"><Relationship Id="rId1" Type="http://schemas.openxmlformats.org/officeDocument/2006/relationships/image" Target="../media/image6.png"/></Relationships>
</file>

<file path=ppt/drawings/_rels/drawing5.xml.rels><?xml version="1.0" encoding="UTF-8" standalone="yes"?>
<Relationships xmlns="http://schemas.openxmlformats.org/package/2006/relationships"><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0.13998</cdr:x>
      <cdr:y>0.21601</cdr:y>
    </cdr:from>
    <cdr:to>
      <cdr:x>0.28813</cdr:x>
      <cdr:y>0.35099</cdr:y>
    </cdr:to>
    <cdr:sp macro="" textlink="">
      <cdr:nvSpPr>
        <cdr:cNvPr id="2" name="TextBox 1">
          <a:extLst xmlns:a="http://schemas.openxmlformats.org/drawingml/2006/main">
            <a:ext uri="{FF2B5EF4-FFF2-40B4-BE49-F238E27FC236}">
              <a16:creationId xmlns:a16="http://schemas.microsoft.com/office/drawing/2014/main" id="{F09D7BE7-0A36-0803-8FD3-E5B07D1C3A80}"/>
            </a:ext>
          </a:extLst>
        </cdr:cNvPr>
        <cdr:cNvSpPr txBox="1"/>
      </cdr:nvSpPr>
      <cdr:spPr>
        <a:xfrm xmlns:a="http://schemas.openxmlformats.org/drawingml/2006/main">
          <a:off x="1706598" y="1481384"/>
          <a:ext cx="1806222" cy="9256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kern="1200" dirty="0">
              <a:highlight>
                <a:srgbClr val="FFFF00"/>
              </a:highlight>
            </a:rPr>
            <a:t>AI Fluency</a:t>
          </a:r>
        </a:p>
      </cdr:txBody>
    </cdr:sp>
  </cdr:relSizeAnchor>
  <cdr:relSizeAnchor xmlns:cdr="http://schemas.openxmlformats.org/drawingml/2006/chartDrawing">
    <cdr:from>
      <cdr:x>0.2514</cdr:x>
      <cdr:y>0.1161</cdr:y>
    </cdr:from>
    <cdr:to>
      <cdr:x>0.7486</cdr:x>
      <cdr:y>1</cdr:y>
    </cdr:to>
    <cdr:pic>
      <cdr:nvPicPr>
        <cdr:cNvPr id="9" name="Picture 8" descr="A circle with different colored squares&#10;&#10;AI-generated content may be incorrect.">
          <a:extLst xmlns:a="http://schemas.openxmlformats.org/drawingml/2006/main">
            <a:ext uri="{FF2B5EF4-FFF2-40B4-BE49-F238E27FC236}">
              <a16:creationId xmlns:a16="http://schemas.microsoft.com/office/drawing/2014/main" id="{898BCC02-2BA8-8154-12A2-B525477F533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3065124" y="796248"/>
          <a:ext cx="6061752" cy="6061752"/>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0.13998</cdr:x>
      <cdr:y>0.21601</cdr:y>
    </cdr:from>
    <cdr:to>
      <cdr:x>0.28813</cdr:x>
      <cdr:y>0.35099</cdr:y>
    </cdr:to>
    <cdr:sp macro="" textlink="">
      <cdr:nvSpPr>
        <cdr:cNvPr id="2" name="TextBox 1">
          <a:extLst xmlns:a="http://schemas.openxmlformats.org/drawingml/2006/main">
            <a:ext uri="{FF2B5EF4-FFF2-40B4-BE49-F238E27FC236}">
              <a16:creationId xmlns:a16="http://schemas.microsoft.com/office/drawing/2014/main" id="{F09D7BE7-0A36-0803-8FD3-E5B07D1C3A80}"/>
            </a:ext>
          </a:extLst>
        </cdr:cNvPr>
        <cdr:cNvSpPr txBox="1"/>
      </cdr:nvSpPr>
      <cdr:spPr>
        <a:xfrm xmlns:a="http://schemas.openxmlformats.org/drawingml/2006/main">
          <a:off x="1706598" y="1481384"/>
          <a:ext cx="1806222" cy="9256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kern="1200" dirty="0"/>
            <a:t>AI Fluency</a:t>
          </a:r>
        </a:p>
      </cdr:txBody>
    </cdr:sp>
  </cdr:relSizeAnchor>
  <cdr:relSizeAnchor xmlns:cdr="http://schemas.openxmlformats.org/drawingml/2006/chartDrawing">
    <cdr:from>
      <cdr:x>0.11438</cdr:x>
      <cdr:y>0.76342</cdr:y>
    </cdr:from>
    <cdr:to>
      <cdr:x>0.28573</cdr:x>
      <cdr:y>0.8984</cdr:y>
    </cdr:to>
    <cdr:sp macro="" textlink="">
      <cdr:nvSpPr>
        <cdr:cNvPr id="3" name="TextBox 1">
          <a:extLst xmlns:a="http://schemas.openxmlformats.org/drawingml/2006/main">
            <a:ext uri="{FF2B5EF4-FFF2-40B4-BE49-F238E27FC236}">
              <a16:creationId xmlns:a16="http://schemas.microsoft.com/office/drawing/2014/main" id="{D9A4321B-535B-7ABE-B252-7DE10682E702}"/>
            </a:ext>
          </a:extLst>
        </cdr:cNvPr>
        <cdr:cNvSpPr txBox="1"/>
      </cdr:nvSpPr>
      <cdr:spPr>
        <a:xfrm xmlns:a="http://schemas.openxmlformats.org/drawingml/2006/main">
          <a:off x="1394460" y="5235504"/>
          <a:ext cx="2089150" cy="92568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kern="1200" dirty="0">
              <a:highlight>
                <a:srgbClr val="FFFF00"/>
              </a:highlight>
            </a:rPr>
            <a:t>Co-Creation</a:t>
          </a:r>
        </a:p>
      </cdr:txBody>
    </cdr:sp>
  </cdr:relSizeAnchor>
  <cdr:relSizeAnchor xmlns:cdr="http://schemas.openxmlformats.org/drawingml/2006/chartDrawing">
    <cdr:from>
      <cdr:x>0.2514</cdr:x>
      <cdr:y>0.1161</cdr:y>
    </cdr:from>
    <cdr:to>
      <cdr:x>0.7486</cdr:x>
      <cdr:y>1</cdr:y>
    </cdr:to>
    <cdr:pic>
      <cdr:nvPicPr>
        <cdr:cNvPr id="9" name="Picture 8" descr="A circle with different colored squares&#10;&#10;AI-generated content may be incorrect.">
          <a:extLst xmlns:a="http://schemas.openxmlformats.org/drawingml/2006/main">
            <a:ext uri="{FF2B5EF4-FFF2-40B4-BE49-F238E27FC236}">
              <a16:creationId xmlns:a16="http://schemas.microsoft.com/office/drawing/2014/main" id="{898BCC02-2BA8-8154-12A2-B525477F533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3065124" y="796248"/>
          <a:ext cx="6061752" cy="6061752"/>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0.13998</cdr:x>
      <cdr:y>0.21601</cdr:y>
    </cdr:from>
    <cdr:to>
      <cdr:x>0.28813</cdr:x>
      <cdr:y>0.35099</cdr:y>
    </cdr:to>
    <cdr:sp macro="" textlink="">
      <cdr:nvSpPr>
        <cdr:cNvPr id="2" name="TextBox 1">
          <a:extLst xmlns:a="http://schemas.openxmlformats.org/drawingml/2006/main">
            <a:ext uri="{FF2B5EF4-FFF2-40B4-BE49-F238E27FC236}">
              <a16:creationId xmlns:a16="http://schemas.microsoft.com/office/drawing/2014/main" id="{F09D7BE7-0A36-0803-8FD3-E5B07D1C3A80}"/>
            </a:ext>
          </a:extLst>
        </cdr:cNvPr>
        <cdr:cNvSpPr txBox="1"/>
      </cdr:nvSpPr>
      <cdr:spPr>
        <a:xfrm xmlns:a="http://schemas.openxmlformats.org/drawingml/2006/main">
          <a:off x="1706598" y="1481384"/>
          <a:ext cx="1806222" cy="9256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kern="1200" dirty="0"/>
            <a:t>AI Fluency</a:t>
          </a:r>
        </a:p>
      </cdr:txBody>
    </cdr:sp>
  </cdr:relSizeAnchor>
  <cdr:relSizeAnchor xmlns:cdr="http://schemas.openxmlformats.org/drawingml/2006/chartDrawing">
    <cdr:from>
      <cdr:x>0.11438</cdr:x>
      <cdr:y>0.76342</cdr:y>
    </cdr:from>
    <cdr:to>
      <cdr:x>0.28573</cdr:x>
      <cdr:y>0.8984</cdr:y>
    </cdr:to>
    <cdr:sp macro="" textlink="">
      <cdr:nvSpPr>
        <cdr:cNvPr id="3" name="TextBox 1">
          <a:extLst xmlns:a="http://schemas.openxmlformats.org/drawingml/2006/main">
            <a:ext uri="{FF2B5EF4-FFF2-40B4-BE49-F238E27FC236}">
              <a16:creationId xmlns:a16="http://schemas.microsoft.com/office/drawing/2014/main" id="{D9A4321B-535B-7ABE-B252-7DE10682E702}"/>
            </a:ext>
          </a:extLst>
        </cdr:cNvPr>
        <cdr:cNvSpPr txBox="1"/>
      </cdr:nvSpPr>
      <cdr:spPr>
        <a:xfrm xmlns:a="http://schemas.openxmlformats.org/drawingml/2006/main">
          <a:off x="1394460" y="5235504"/>
          <a:ext cx="2089150" cy="92568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kern="1200" dirty="0"/>
            <a:t>Co-Creation</a:t>
          </a:r>
        </a:p>
      </cdr:txBody>
    </cdr:sp>
  </cdr:relSizeAnchor>
  <cdr:relSizeAnchor xmlns:cdr="http://schemas.openxmlformats.org/drawingml/2006/chartDrawing">
    <cdr:from>
      <cdr:x>0.72914</cdr:x>
      <cdr:y>0.20508</cdr:y>
    </cdr:from>
    <cdr:to>
      <cdr:x>0.87938</cdr:x>
      <cdr:y>0.365</cdr:y>
    </cdr:to>
    <cdr:sp macro="" textlink="">
      <cdr:nvSpPr>
        <cdr:cNvPr id="4" name="TextBox 1">
          <a:extLst xmlns:a="http://schemas.openxmlformats.org/drawingml/2006/main">
            <a:ext uri="{FF2B5EF4-FFF2-40B4-BE49-F238E27FC236}">
              <a16:creationId xmlns:a16="http://schemas.microsoft.com/office/drawing/2014/main" id="{D9A4321B-535B-7ABE-B252-7DE10682E702}"/>
            </a:ext>
          </a:extLst>
        </cdr:cNvPr>
        <cdr:cNvSpPr txBox="1"/>
      </cdr:nvSpPr>
      <cdr:spPr>
        <a:xfrm xmlns:a="http://schemas.openxmlformats.org/drawingml/2006/main">
          <a:off x="8889718" y="1406454"/>
          <a:ext cx="1831622" cy="10967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kern="1200" dirty="0">
              <a:highlight>
                <a:srgbClr val="FFFF00"/>
              </a:highlight>
            </a:rPr>
            <a:t>Writing Without AI</a:t>
          </a:r>
        </a:p>
      </cdr:txBody>
    </cdr:sp>
  </cdr:relSizeAnchor>
  <cdr:relSizeAnchor xmlns:cdr="http://schemas.openxmlformats.org/drawingml/2006/chartDrawing">
    <cdr:from>
      <cdr:x>0.2514</cdr:x>
      <cdr:y>0.1161</cdr:y>
    </cdr:from>
    <cdr:to>
      <cdr:x>0.7486</cdr:x>
      <cdr:y>1</cdr:y>
    </cdr:to>
    <cdr:pic>
      <cdr:nvPicPr>
        <cdr:cNvPr id="9" name="Picture 8" descr="A circle with different colored squares&#10;&#10;AI-generated content may be incorrect.">
          <a:extLst xmlns:a="http://schemas.openxmlformats.org/drawingml/2006/main">
            <a:ext uri="{FF2B5EF4-FFF2-40B4-BE49-F238E27FC236}">
              <a16:creationId xmlns:a16="http://schemas.microsoft.com/office/drawing/2014/main" id="{898BCC02-2BA8-8154-12A2-B525477F533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3065124" y="796248"/>
          <a:ext cx="6061752" cy="6061752"/>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0.13998</cdr:x>
      <cdr:y>0.21601</cdr:y>
    </cdr:from>
    <cdr:to>
      <cdr:x>0.28813</cdr:x>
      <cdr:y>0.35099</cdr:y>
    </cdr:to>
    <cdr:sp macro="" textlink="">
      <cdr:nvSpPr>
        <cdr:cNvPr id="2" name="TextBox 1">
          <a:extLst xmlns:a="http://schemas.openxmlformats.org/drawingml/2006/main">
            <a:ext uri="{FF2B5EF4-FFF2-40B4-BE49-F238E27FC236}">
              <a16:creationId xmlns:a16="http://schemas.microsoft.com/office/drawing/2014/main" id="{F09D7BE7-0A36-0803-8FD3-E5B07D1C3A80}"/>
            </a:ext>
          </a:extLst>
        </cdr:cNvPr>
        <cdr:cNvSpPr txBox="1"/>
      </cdr:nvSpPr>
      <cdr:spPr>
        <a:xfrm xmlns:a="http://schemas.openxmlformats.org/drawingml/2006/main">
          <a:off x="1706598" y="1481384"/>
          <a:ext cx="1806222" cy="9256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kern="1200" dirty="0"/>
            <a:t>AI Fluency</a:t>
          </a:r>
        </a:p>
      </cdr:txBody>
    </cdr:sp>
  </cdr:relSizeAnchor>
  <cdr:relSizeAnchor xmlns:cdr="http://schemas.openxmlformats.org/drawingml/2006/chartDrawing">
    <cdr:from>
      <cdr:x>0.11438</cdr:x>
      <cdr:y>0.76342</cdr:y>
    </cdr:from>
    <cdr:to>
      <cdr:x>0.28573</cdr:x>
      <cdr:y>0.8984</cdr:y>
    </cdr:to>
    <cdr:sp macro="" textlink="">
      <cdr:nvSpPr>
        <cdr:cNvPr id="3" name="TextBox 1">
          <a:extLst xmlns:a="http://schemas.openxmlformats.org/drawingml/2006/main">
            <a:ext uri="{FF2B5EF4-FFF2-40B4-BE49-F238E27FC236}">
              <a16:creationId xmlns:a16="http://schemas.microsoft.com/office/drawing/2014/main" id="{D9A4321B-535B-7ABE-B252-7DE10682E702}"/>
            </a:ext>
          </a:extLst>
        </cdr:cNvPr>
        <cdr:cNvSpPr txBox="1"/>
      </cdr:nvSpPr>
      <cdr:spPr>
        <a:xfrm xmlns:a="http://schemas.openxmlformats.org/drawingml/2006/main">
          <a:off x="1394460" y="5235504"/>
          <a:ext cx="2089150" cy="92568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kern="1200" dirty="0"/>
            <a:t>Co-Creation</a:t>
          </a:r>
        </a:p>
      </cdr:txBody>
    </cdr:sp>
  </cdr:relSizeAnchor>
  <cdr:relSizeAnchor xmlns:cdr="http://schemas.openxmlformats.org/drawingml/2006/chartDrawing">
    <cdr:from>
      <cdr:x>0.72914</cdr:x>
      <cdr:y>0.20508</cdr:y>
    </cdr:from>
    <cdr:to>
      <cdr:x>0.87938</cdr:x>
      <cdr:y>0.365</cdr:y>
    </cdr:to>
    <cdr:sp macro="" textlink="">
      <cdr:nvSpPr>
        <cdr:cNvPr id="4" name="TextBox 1">
          <a:extLst xmlns:a="http://schemas.openxmlformats.org/drawingml/2006/main">
            <a:ext uri="{FF2B5EF4-FFF2-40B4-BE49-F238E27FC236}">
              <a16:creationId xmlns:a16="http://schemas.microsoft.com/office/drawing/2014/main" id="{D9A4321B-535B-7ABE-B252-7DE10682E702}"/>
            </a:ext>
          </a:extLst>
        </cdr:cNvPr>
        <cdr:cNvSpPr txBox="1"/>
      </cdr:nvSpPr>
      <cdr:spPr>
        <a:xfrm xmlns:a="http://schemas.openxmlformats.org/drawingml/2006/main">
          <a:off x="8889718" y="1406454"/>
          <a:ext cx="1831622" cy="10967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kern="1200" dirty="0"/>
            <a:t>Writing Without AI</a:t>
          </a:r>
        </a:p>
      </cdr:txBody>
    </cdr:sp>
  </cdr:relSizeAnchor>
  <cdr:relSizeAnchor xmlns:cdr="http://schemas.openxmlformats.org/drawingml/2006/chartDrawing">
    <cdr:from>
      <cdr:x>0.71133</cdr:x>
      <cdr:y>0.80167</cdr:y>
    </cdr:from>
    <cdr:to>
      <cdr:x>0.8775</cdr:x>
      <cdr:y>0.94173</cdr:y>
    </cdr:to>
    <cdr:sp macro="" textlink="">
      <cdr:nvSpPr>
        <cdr:cNvPr id="5" name="TextBox 1">
          <a:extLst xmlns:a="http://schemas.openxmlformats.org/drawingml/2006/main">
            <a:ext uri="{FF2B5EF4-FFF2-40B4-BE49-F238E27FC236}">
              <a16:creationId xmlns:a16="http://schemas.microsoft.com/office/drawing/2014/main" id="{D9A4321B-535B-7ABE-B252-7DE10682E702}"/>
            </a:ext>
          </a:extLst>
        </cdr:cNvPr>
        <cdr:cNvSpPr txBox="1"/>
      </cdr:nvSpPr>
      <cdr:spPr>
        <a:xfrm xmlns:a="http://schemas.openxmlformats.org/drawingml/2006/main">
          <a:off x="8672548" y="5497830"/>
          <a:ext cx="2025932" cy="96054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kern="1200">
              <a:highlight>
                <a:srgbClr val="FFFF00"/>
              </a:highlight>
            </a:rPr>
            <a:t>AI Friction</a:t>
          </a:r>
          <a:endParaRPr lang="en-US" sz="2400" b="1" kern="1200" dirty="0">
            <a:highlight>
              <a:srgbClr val="FFFF00"/>
            </a:highlight>
          </a:endParaRPr>
        </a:p>
      </cdr:txBody>
    </cdr:sp>
  </cdr:relSizeAnchor>
  <cdr:relSizeAnchor xmlns:cdr="http://schemas.openxmlformats.org/drawingml/2006/chartDrawing">
    <cdr:from>
      <cdr:x>0.2514</cdr:x>
      <cdr:y>0.1161</cdr:y>
    </cdr:from>
    <cdr:to>
      <cdr:x>0.7486</cdr:x>
      <cdr:y>1</cdr:y>
    </cdr:to>
    <cdr:pic>
      <cdr:nvPicPr>
        <cdr:cNvPr id="9" name="Picture 8" descr="A circle with different colored squares&#10;&#10;AI-generated content may be incorrect.">
          <a:extLst xmlns:a="http://schemas.openxmlformats.org/drawingml/2006/main">
            <a:ext uri="{FF2B5EF4-FFF2-40B4-BE49-F238E27FC236}">
              <a16:creationId xmlns:a16="http://schemas.microsoft.com/office/drawing/2014/main" id="{898BCC02-2BA8-8154-12A2-B525477F533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3065124" y="796248"/>
          <a:ext cx="6061752" cy="6061752"/>
        </a:xfrm>
        <a:prstGeom xmlns:a="http://schemas.openxmlformats.org/drawingml/2006/main" prst="rect">
          <a:avLst/>
        </a:prstGeom>
      </cdr:spPr>
    </cdr:pic>
  </cdr:relSizeAnchor>
</c:userShapes>
</file>

<file path=ppt/drawings/drawing5.xml><?xml version="1.0" encoding="utf-8"?>
<c:userShapes xmlns:c="http://schemas.openxmlformats.org/drawingml/2006/chart">
  <cdr:relSizeAnchor xmlns:cdr="http://schemas.openxmlformats.org/drawingml/2006/chartDrawing">
    <cdr:from>
      <cdr:x>0.0412</cdr:x>
      <cdr:y>0.3526</cdr:y>
    </cdr:from>
    <cdr:to>
      <cdr:x>0.18935</cdr:x>
      <cdr:y>0.48758</cdr:y>
    </cdr:to>
    <cdr:sp macro="" textlink="">
      <cdr:nvSpPr>
        <cdr:cNvPr id="2" name="TextBox 1">
          <a:extLst xmlns:a="http://schemas.openxmlformats.org/drawingml/2006/main">
            <a:ext uri="{FF2B5EF4-FFF2-40B4-BE49-F238E27FC236}">
              <a16:creationId xmlns:a16="http://schemas.microsoft.com/office/drawing/2014/main" id="{F09D7BE7-0A36-0803-8FD3-E5B07D1C3A80}"/>
            </a:ext>
          </a:extLst>
        </cdr:cNvPr>
        <cdr:cNvSpPr txBox="1"/>
      </cdr:nvSpPr>
      <cdr:spPr>
        <a:xfrm xmlns:a="http://schemas.openxmlformats.org/drawingml/2006/main">
          <a:off x="502304" y="2418099"/>
          <a:ext cx="1806245" cy="9256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kern="1200" dirty="0"/>
            <a:t>AI Fluency</a:t>
          </a:r>
        </a:p>
      </cdr:txBody>
    </cdr:sp>
  </cdr:relSizeAnchor>
  <cdr:relSizeAnchor xmlns:cdr="http://schemas.openxmlformats.org/drawingml/2006/chartDrawing">
    <cdr:from>
      <cdr:x>0.02383</cdr:x>
      <cdr:y>0.86502</cdr:y>
    </cdr:from>
    <cdr:to>
      <cdr:x>0.19518</cdr:x>
      <cdr:y>1</cdr:y>
    </cdr:to>
    <cdr:sp macro="" textlink="">
      <cdr:nvSpPr>
        <cdr:cNvPr id="3" name="TextBox 1">
          <a:extLst xmlns:a="http://schemas.openxmlformats.org/drawingml/2006/main">
            <a:ext uri="{FF2B5EF4-FFF2-40B4-BE49-F238E27FC236}">
              <a16:creationId xmlns:a16="http://schemas.microsoft.com/office/drawing/2014/main" id="{D9A4321B-535B-7ABE-B252-7DE10682E702}"/>
            </a:ext>
          </a:extLst>
        </cdr:cNvPr>
        <cdr:cNvSpPr txBox="1"/>
      </cdr:nvSpPr>
      <cdr:spPr>
        <a:xfrm xmlns:a="http://schemas.openxmlformats.org/drawingml/2006/main">
          <a:off x="290551" y="5932307"/>
          <a:ext cx="2089099" cy="92569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kern="1200" dirty="0"/>
            <a:t>Co-Creation</a:t>
          </a:r>
        </a:p>
      </cdr:txBody>
    </cdr:sp>
  </cdr:relSizeAnchor>
  <cdr:relSizeAnchor xmlns:cdr="http://schemas.openxmlformats.org/drawingml/2006/chartDrawing">
    <cdr:from>
      <cdr:x>0.4392</cdr:x>
      <cdr:y>0.34008</cdr:y>
    </cdr:from>
    <cdr:to>
      <cdr:x>0.58944</cdr:x>
      <cdr:y>0.5</cdr:y>
    </cdr:to>
    <cdr:sp macro="" textlink="">
      <cdr:nvSpPr>
        <cdr:cNvPr id="4" name="TextBox 1">
          <a:extLst xmlns:a="http://schemas.openxmlformats.org/drawingml/2006/main">
            <a:ext uri="{FF2B5EF4-FFF2-40B4-BE49-F238E27FC236}">
              <a16:creationId xmlns:a16="http://schemas.microsoft.com/office/drawing/2014/main" id="{D9A4321B-535B-7ABE-B252-7DE10682E702}"/>
            </a:ext>
          </a:extLst>
        </cdr:cNvPr>
        <cdr:cNvSpPr txBox="1"/>
      </cdr:nvSpPr>
      <cdr:spPr>
        <a:xfrm xmlns:a="http://schemas.openxmlformats.org/drawingml/2006/main">
          <a:off x="5354739" y="2332269"/>
          <a:ext cx="1831726" cy="109673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kern="1200" dirty="0"/>
            <a:t>Writing Without AI</a:t>
          </a:r>
        </a:p>
      </cdr:txBody>
    </cdr:sp>
  </cdr:relSizeAnchor>
  <cdr:relSizeAnchor xmlns:cdr="http://schemas.openxmlformats.org/drawingml/2006/chartDrawing">
    <cdr:from>
      <cdr:x>0.44151</cdr:x>
      <cdr:y>0.85994</cdr:y>
    </cdr:from>
    <cdr:to>
      <cdr:x>0.60768</cdr:x>
      <cdr:y>1</cdr:y>
    </cdr:to>
    <cdr:sp macro="" textlink="">
      <cdr:nvSpPr>
        <cdr:cNvPr id="5" name="TextBox 1">
          <a:extLst xmlns:a="http://schemas.openxmlformats.org/drawingml/2006/main">
            <a:ext uri="{FF2B5EF4-FFF2-40B4-BE49-F238E27FC236}">
              <a16:creationId xmlns:a16="http://schemas.microsoft.com/office/drawing/2014/main" id="{D9A4321B-535B-7ABE-B252-7DE10682E702}"/>
            </a:ext>
          </a:extLst>
        </cdr:cNvPr>
        <cdr:cNvSpPr txBox="1"/>
      </cdr:nvSpPr>
      <cdr:spPr>
        <a:xfrm xmlns:a="http://schemas.openxmlformats.org/drawingml/2006/main">
          <a:off x="5382925" y="5897469"/>
          <a:ext cx="2025945" cy="96053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kern="1200" dirty="0"/>
            <a:t>AI Friction</a:t>
          </a:r>
        </a:p>
      </cdr:txBody>
    </cdr:sp>
  </cdr:relSizeAnchor>
  <cdr:relSizeAnchor xmlns:cdr="http://schemas.openxmlformats.org/drawingml/2006/chartDrawing">
    <cdr:from>
      <cdr:x>0.17299</cdr:x>
      <cdr:y>0.03486</cdr:y>
    </cdr:from>
    <cdr:to>
      <cdr:x>0.86002</cdr:x>
      <cdr:y>0.17642</cdr:y>
    </cdr:to>
    <cdr:sp macro="" textlink="">
      <cdr:nvSpPr>
        <cdr:cNvPr id="8" name="TextBox 7">
          <a:extLst xmlns:a="http://schemas.openxmlformats.org/drawingml/2006/main">
            <a:ext uri="{FF2B5EF4-FFF2-40B4-BE49-F238E27FC236}">
              <a16:creationId xmlns:a16="http://schemas.microsoft.com/office/drawing/2014/main" id="{FA775379-6F43-D26E-BCE3-BD3738D83CCB}"/>
            </a:ext>
          </a:extLst>
        </cdr:cNvPr>
        <cdr:cNvSpPr txBox="1"/>
      </cdr:nvSpPr>
      <cdr:spPr>
        <a:xfrm xmlns:a="http://schemas.openxmlformats.org/drawingml/2006/main">
          <a:off x="2109047" y="239042"/>
          <a:ext cx="8376355" cy="9708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en-US" sz="3200" b="1" kern="1200" dirty="0">
            <a:solidFill>
              <a:srgbClr val="FF0000"/>
            </a:solidFill>
          </a:endParaRPr>
        </a:p>
      </cdr:txBody>
    </cdr:sp>
  </cdr:relSizeAnchor>
  <cdr:relSizeAnchor xmlns:cdr="http://schemas.openxmlformats.org/drawingml/2006/chartDrawing">
    <cdr:from>
      <cdr:x>0.13414</cdr:x>
      <cdr:y>0.35215</cdr:y>
    </cdr:from>
    <cdr:to>
      <cdr:x>0.47237</cdr:x>
      <cdr:y>0.95347</cdr:y>
    </cdr:to>
    <cdr:pic>
      <cdr:nvPicPr>
        <cdr:cNvPr id="9" name="Picture 8" descr="A circle with different colored squares&#10;&#10;AI-generated content may be incorrect.">
          <a:extLst xmlns:a="http://schemas.openxmlformats.org/drawingml/2006/main">
            <a:ext uri="{FF2B5EF4-FFF2-40B4-BE49-F238E27FC236}">
              <a16:creationId xmlns:a16="http://schemas.microsoft.com/office/drawing/2014/main" id="{9BFE24F4-0FA2-ACE2-AE91-16C4A34D0A4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635438" y="2415070"/>
          <a:ext cx="4123728" cy="4123842"/>
        </a:xfrm>
        <a:prstGeom xmlns:a="http://schemas.openxmlformats.org/drawingml/2006/main" prst="rect">
          <a:avLst/>
        </a:prstGeom>
      </cdr:spPr>
    </cdr:pic>
  </cdr:relSizeAnchor>
  <cdr:relSizeAnchor xmlns:cdr="http://schemas.openxmlformats.org/drawingml/2006/chartDrawing">
    <cdr:from>
      <cdr:x>0.16951</cdr:x>
      <cdr:y>0</cdr:y>
    </cdr:from>
    <cdr:to>
      <cdr:x>0.83049</cdr:x>
      <cdr:y>0.19024</cdr:y>
    </cdr:to>
    <cdr:sp macro="" textlink="">
      <cdr:nvSpPr>
        <cdr:cNvPr id="6" name="Title 1">
          <a:extLst xmlns:a="http://schemas.openxmlformats.org/drawingml/2006/main">
            <a:ext uri="{FF2B5EF4-FFF2-40B4-BE49-F238E27FC236}">
              <a16:creationId xmlns:a16="http://schemas.microsoft.com/office/drawing/2014/main" id="{A5725724-94A7-7A54-70BE-4C609C6A4F17}"/>
            </a:ext>
          </a:extLst>
        </cdr:cNvPr>
        <cdr:cNvSpPr>
          <a:spLocks xmlns:a="http://schemas.openxmlformats.org/drawingml/2006/main" noGrp="1"/>
        </cdr:cNvSpPr>
      </cdr:nvSpPr>
      <cdr:spPr>
        <a:xfrm xmlns:a="http://schemas.openxmlformats.org/drawingml/2006/main">
          <a:off x="2066692" y="0"/>
          <a:ext cx="8058615" cy="1304693"/>
        </a:xfrm>
        <a:prstGeom xmlns:a="http://schemas.openxmlformats.org/drawingml/2006/main" prst="rect">
          <a:avLst/>
        </a:prstGeom>
      </cdr:spPr>
      <cdr:txBody>
        <a:bodyPr xmlns:a="http://schemas.openxmlformats.org/drawingml/2006/main" vert="horz" lIns="91440" tIns="45720" rIns="91440" bIns="45720" rtlCol="0" anchor="ctr">
          <a:normAutofit/>
        </a:bodyPr>
        <a:lstStyle xmlns:a="http://schemas.openxmlformats.org/drawingml/2006/main">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xmlns:a="http://schemas.openxmlformats.org/drawingml/2006/main">
          <a:r>
            <a:rPr lang="en-US">
              <a:solidFill>
                <a:srgbClr val="FF0000"/>
              </a:solidFill>
            </a:rPr>
            <a:t>Curriculum Redesign Opportunity</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9T17:44:53.7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61,'29'-1,"-1"-2,-1-2,47-13,50-6,407 15,-301 12,-193 0,-1 0,0 3,41 11,-34-8,76 9,16-14,-80-5,2 4,98 16,-23 1,1-5,1-8,191-10,-91-1,827 4,-1012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EE036F-DAB2-4ED9-94C8-11FCAB0FF63C}" type="datetimeFigureOut">
              <a:rPr lang="en-US" smtClean="0"/>
              <a:t>4/8/2026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1CE7FA-33A3-45EC-85C5-CDCDE482A38E}" type="slidenum">
              <a:rPr lang="en-US" smtClean="0"/>
              <a:t>‹#›</a:t>
            </a:fld>
            <a:endParaRPr lang="en-US"/>
          </a:p>
        </p:txBody>
      </p:sp>
    </p:spTree>
    <p:extLst>
      <p:ext uri="{BB962C8B-B14F-4D97-AF65-F5344CB8AC3E}">
        <p14:creationId xmlns:p14="http://schemas.microsoft.com/office/powerpoint/2010/main" val="2069994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A2881-A278-D08B-E4E4-230BD3A92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DD9D7F-5D4C-A3AF-A43F-71B9681F3B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7F56B9-5534-DF37-A0F3-4FB7989B8050}"/>
              </a:ext>
            </a:extLst>
          </p:cNvPr>
          <p:cNvSpPr>
            <a:spLocks noGrp="1"/>
          </p:cNvSpPr>
          <p:nvPr>
            <p:ph type="body" idx="1"/>
          </p:nvPr>
        </p:nvSpPr>
        <p:spPr/>
        <p:txBody>
          <a:bodyPr/>
          <a:lstStyle/>
          <a:p>
            <a:r>
              <a:rPr lang="en-US"/>
              <a:t>Our </a:t>
            </a:r>
            <a:r>
              <a:rPr lang="en-US" dirty="0"/>
              <a:t>current guidance: teach both halves of </a:t>
            </a:r>
            <a:r>
              <a:rPr lang="en-US"/>
              <a:t>the double-bind at some point in the curriculum</a:t>
            </a:r>
            <a:endParaRPr lang="en-US" dirty="0"/>
          </a:p>
          <a:p>
            <a:r>
              <a:rPr lang="en-US" dirty="0"/>
              <a:t>Left side w/ hatching: lean in</a:t>
            </a:r>
          </a:p>
          <a:p>
            <a:r>
              <a:rPr lang="en-US" dirty="0"/>
              <a:t>Right side w/o hatching: </a:t>
            </a:r>
            <a:r>
              <a:rPr lang="en-US"/>
              <a:t>lean out</a:t>
            </a:r>
          </a:p>
          <a:p>
            <a:r>
              <a:rPr lang="en-US"/>
              <a:t>These quadrants don’t line up exactly with the Institute days, but all are in there</a:t>
            </a:r>
            <a:endParaRPr lang="en-US" dirty="0"/>
          </a:p>
        </p:txBody>
      </p:sp>
      <p:sp>
        <p:nvSpPr>
          <p:cNvPr id="4" name="Slide Number Placeholder 3">
            <a:extLst>
              <a:ext uri="{FF2B5EF4-FFF2-40B4-BE49-F238E27FC236}">
                <a16:creationId xmlns:a16="http://schemas.microsoft.com/office/drawing/2014/main" id="{7A260285-3997-B9D7-B6B5-F95939B12D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FC2B8A-81F2-4CA7-9C3C-C38AFE282D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5753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GenAI really feeds some of these reasons (esp. 3, 4, and 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551C7-4217-49B6-811D-3134A9B7F71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9907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9E76A-B9F9-4B3B-9888-D184CCC9E7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6979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7949B-AB88-E40A-E4C0-A26694653F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1E5998-6A5F-CB41-A08C-621CD05694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FC8791-380B-86F8-0A52-5117B6E6CD39}"/>
              </a:ext>
            </a:extLst>
          </p:cNvPr>
          <p:cNvSpPr>
            <a:spLocks noGrp="1"/>
          </p:cNvSpPr>
          <p:nvPr>
            <p:ph type="body" idx="1"/>
          </p:nvPr>
        </p:nvSpPr>
        <p:spPr/>
        <p:txBody>
          <a:bodyPr/>
          <a:lstStyle/>
          <a:p>
            <a:r>
              <a:rPr lang="en-US"/>
              <a:t>- GenAI really feeds some of these reasons (esp. 3, 4, and 5)</a:t>
            </a:r>
          </a:p>
        </p:txBody>
      </p:sp>
      <p:sp>
        <p:nvSpPr>
          <p:cNvPr id="4" name="Slide Number Placeholder 3">
            <a:extLst>
              <a:ext uri="{FF2B5EF4-FFF2-40B4-BE49-F238E27FC236}">
                <a16:creationId xmlns:a16="http://schemas.microsoft.com/office/drawing/2014/main" id="{639F54B5-A4D9-680F-5448-FD1BA46FD5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551C7-4217-49B6-811D-3134A9B7F71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4818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A7F5D-34E7-E4B5-1C38-3DFA11A36A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BD2D97-C8A0-281E-6E78-A32F68941D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3D9C5C-B6F4-F995-8DD0-6FAEF66C038D}"/>
              </a:ext>
            </a:extLst>
          </p:cNvPr>
          <p:cNvSpPr>
            <a:spLocks noGrp="1"/>
          </p:cNvSpPr>
          <p:nvPr>
            <p:ph type="body" idx="1"/>
          </p:nvPr>
        </p:nvSpPr>
        <p:spPr/>
        <p:txBody>
          <a:bodyPr/>
          <a:lstStyle/>
          <a:p>
            <a:r>
              <a:rPr lang="en-US"/>
              <a:t>Our </a:t>
            </a:r>
            <a:r>
              <a:rPr lang="en-US" dirty="0"/>
              <a:t>current guidance: teach both halves of </a:t>
            </a:r>
            <a:r>
              <a:rPr lang="en-US"/>
              <a:t>the double-bind at some point in the curriculum</a:t>
            </a:r>
            <a:endParaRPr lang="en-US" dirty="0"/>
          </a:p>
          <a:p>
            <a:r>
              <a:rPr lang="en-US" dirty="0"/>
              <a:t>Left side w/ hatching: lean in</a:t>
            </a:r>
          </a:p>
          <a:p>
            <a:r>
              <a:rPr lang="en-US" dirty="0"/>
              <a:t>Right side w/o hatching: </a:t>
            </a:r>
            <a:r>
              <a:rPr lang="en-US"/>
              <a:t>lean out</a:t>
            </a:r>
          </a:p>
          <a:p>
            <a:r>
              <a:rPr lang="en-US"/>
              <a:t>These quadrants don’t line up exactly with the Institute days, but all are in there</a:t>
            </a:r>
            <a:endParaRPr lang="en-US" dirty="0"/>
          </a:p>
        </p:txBody>
      </p:sp>
      <p:sp>
        <p:nvSpPr>
          <p:cNvPr id="4" name="Slide Number Placeholder 3">
            <a:extLst>
              <a:ext uri="{FF2B5EF4-FFF2-40B4-BE49-F238E27FC236}">
                <a16:creationId xmlns:a16="http://schemas.microsoft.com/office/drawing/2014/main" id="{7E7D9FD1-94B8-D6A0-AC54-8A9C88BD83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FC2B8A-81F2-4CA7-9C3C-C38AFE282D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1275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DE7D0D-37F5-4FA1-AD11-A8DAE8D7C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201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Normally, authentic assessment is doing the actual work (a test, and even an essay, is not ‘authentic’)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DE7D0D-37F5-4FA1-AD11-A8DAE8D7C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96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from business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DE7D0D-37F5-4FA1-AD11-A8DAE8D7C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499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DE7D0D-37F5-4FA1-AD11-A8DAE8D7C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280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from business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DE7D0D-37F5-4FA1-AD11-A8DAE8D7C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78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https://chatgpt.com/g/g-69401d84d314819192f49998563402dd-assessment-resilience-advisor</a:t>
            </a:r>
          </a:p>
          <a:p>
            <a:r>
              <a:rPr lang="en-US" dirty="0"/>
              <a:t>You can read my ChatGPT resilience GPT from a distance, but not my copilot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DE7D0D-37F5-4FA1-AD11-A8DAE8D7C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545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AC341-7CA8-195D-0C49-5A81DE8D2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09689-71A8-6402-7521-AE2094FCF2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97A8EE-1440-5440-F61A-7FCD55939AFE}"/>
              </a:ext>
            </a:extLst>
          </p:cNvPr>
          <p:cNvSpPr>
            <a:spLocks noGrp="1"/>
          </p:cNvSpPr>
          <p:nvPr>
            <p:ph type="body" idx="1"/>
          </p:nvPr>
        </p:nvSpPr>
        <p:spPr/>
        <p:txBody>
          <a:bodyPr/>
          <a:lstStyle/>
          <a:p>
            <a:r>
              <a:rPr lang="en-US"/>
              <a:t>- GenAI really feeds some of these reasons (esp. 3, 4, and 5)</a:t>
            </a:r>
          </a:p>
        </p:txBody>
      </p:sp>
      <p:sp>
        <p:nvSpPr>
          <p:cNvPr id="4" name="Slide Number Placeholder 3">
            <a:extLst>
              <a:ext uri="{FF2B5EF4-FFF2-40B4-BE49-F238E27FC236}">
                <a16:creationId xmlns:a16="http://schemas.microsoft.com/office/drawing/2014/main" id="{CC407C17-7B0C-43DA-C242-E411F5E055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551C7-4217-49B6-811D-3134A9B7F71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9285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5A68B-35A1-CF96-8540-3696BE7683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14668-130B-F416-8067-6EA2C4F020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5F7ED8-0845-0590-066E-2FE22A95FF09}"/>
              </a:ext>
            </a:extLst>
          </p:cNvPr>
          <p:cNvSpPr>
            <a:spLocks noGrp="1"/>
          </p:cNvSpPr>
          <p:nvPr>
            <p:ph type="body" idx="1"/>
          </p:nvPr>
        </p:nvSpPr>
        <p:spPr/>
        <p:txBody>
          <a:bodyPr/>
          <a:lstStyle/>
          <a:p>
            <a:r>
              <a:rPr lang="en-US"/>
              <a:t>- GenAI really feeds some of these reasons (esp. 3, 4, and 5)</a:t>
            </a:r>
          </a:p>
        </p:txBody>
      </p:sp>
      <p:sp>
        <p:nvSpPr>
          <p:cNvPr id="4" name="Slide Number Placeholder 3">
            <a:extLst>
              <a:ext uri="{FF2B5EF4-FFF2-40B4-BE49-F238E27FC236}">
                <a16:creationId xmlns:a16="http://schemas.microsoft.com/office/drawing/2014/main" id="{DA5E6D8F-0A31-624F-FC47-EFA9C84C4A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551C7-4217-49B6-811D-3134A9B7F71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6951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DE7D0D-37F5-4FA1-AD11-A8DAE8D7CC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3843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DE7D0D-37F5-4FA1-AD11-A8DAE8D7CC85}" type="slidenum">
              <a:rPr lang="en-US" smtClean="0"/>
              <a:t>30</a:t>
            </a:fld>
            <a:endParaRPr lang="en-US"/>
          </a:p>
        </p:txBody>
      </p:sp>
    </p:spTree>
    <p:extLst>
      <p:ext uri="{BB962C8B-B14F-4D97-AF65-F5344CB8AC3E}">
        <p14:creationId xmlns:p14="http://schemas.microsoft.com/office/powerpoint/2010/main" val="2350389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50BF4-F43E-3F59-23E4-B68B19624E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34BE2-F6A9-4C97-DACD-511EE90677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EBB499-0E3D-3D96-B542-BA8DA7CF0D59}"/>
              </a:ext>
            </a:extLst>
          </p:cNvPr>
          <p:cNvSpPr>
            <a:spLocks noGrp="1"/>
          </p:cNvSpPr>
          <p:nvPr>
            <p:ph type="body" idx="1"/>
          </p:nvPr>
        </p:nvSpPr>
        <p:spPr/>
        <p:txBody>
          <a:bodyPr/>
          <a:lstStyle/>
          <a:p>
            <a:r>
              <a:rPr lang="en-US" dirty="0"/>
              <a:t>Right hemisphere: lower division. Risky to do co-creation in lower division</a:t>
            </a:r>
          </a:p>
        </p:txBody>
      </p:sp>
      <p:sp>
        <p:nvSpPr>
          <p:cNvPr id="4" name="Slide Number Placeholder 3">
            <a:extLst>
              <a:ext uri="{FF2B5EF4-FFF2-40B4-BE49-F238E27FC236}">
                <a16:creationId xmlns:a16="http://schemas.microsoft.com/office/drawing/2014/main" id="{A3580195-DFCA-DFA4-430C-1C941B6693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FC2B8A-81F2-4CA7-9C3C-C38AFE282D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4039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 an AI output and DO SOMETHING with it” – red zones are what our assignments should “be” (black items happen alone? DB assignments?). Literacy (can read) vs fluency (can use)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551C7-4217-49B6-811D-3134A9B7F71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3357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Kevin</a:t>
            </a:r>
          </a:p>
          <a:p>
            <a:r>
              <a:rPr lang="en-US"/>
              <a:t>“Advance the argument that although electric vehicles</a:t>
            </a:r>
          </a:p>
          <a:p>
            <a:r>
              <a:rPr lang="en-US"/>
              <a:t>do not consume gasoline, their carbon footprint is still</a:t>
            </a:r>
          </a:p>
          <a:p>
            <a:r>
              <a:rPr lang="en-US"/>
              <a:t>significant, even when compared to gasoline-powered</a:t>
            </a:r>
          </a:p>
          <a:p>
            <a:r>
              <a:rPr lang="en-US"/>
              <a:t>cars.”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Aptos" panose="02110004020202020204"/>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Kevin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2371570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A2881-A278-D08B-E4E4-230BD3A92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DD9D7F-5D4C-A3AF-A43F-71B9681F3B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7F56B9-5534-DF37-A0F3-4FB7989B8050}"/>
              </a:ext>
            </a:extLst>
          </p:cNvPr>
          <p:cNvSpPr>
            <a:spLocks noGrp="1"/>
          </p:cNvSpPr>
          <p:nvPr>
            <p:ph type="body" idx="1"/>
          </p:nvPr>
        </p:nvSpPr>
        <p:spPr/>
        <p:txBody>
          <a:bodyPr/>
          <a:lstStyle/>
          <a:p>
            <a:r>
              <a:rPr lang="en-US"/>
              <a:t>Our </a:t>
            </a:r>
            <a:r>
              <a:rPr lang="en-US" dirty="0"/>
              <a:t>current guidance: teach both halves of </a:t>
            </a:r>
            <a:r>
              <a:rPr lang="en-US"/>
              <a:t>the double-bind at some point in the curriculum</a:t>
            </a:r>
            <a:endParaRPr lang="en-US" dirty="0"/>
          </a:p>
          <a:p>
            <a:r>
              <a:rPr lang="en-US" dirty="0"/>
              <a:t>Left side w/ hatching: lean in</a:t>
            </a:r>
          </a:p>
          <a:p>
            <a:r>
              <a:rPr lang="en-US" dirty="0"/>
              <a:t>Right side w/o hatching: </a:t>
            </a:r>
            <a:r>
              <a:rPr lang="en-US"/>
              <a:t>lean out</a:t>
            </a:r>
          </a:p>
          <a:p>
            <a:r>
              <a:rPr lang="en-US"/>
              <a:t>These quadrants don’t line up exactly with the Institute days, but all are in there</a:t>
            </a:r>
            <a:endParaRPr lang="en-US" dirty="0"/>
          </a:p>
        </p:txBody>
      </p:sp>
      <p:sp>
        <p:nvSpPr>
          <p:cNvPr id="4" name="Slide Number Placeholder 3">
            <a:extLst>
              <a:ext uri="{FF2B5EF4-FFF2-40B4-BE49-F238E27FC236}">
                <a16:creationId xmlns:a16="http://schemas.microsoft.com/office/drawing/2014/main" id="{7A260285-3997-B9D7-B6B5-F95939B12D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FC2B8A-81F2-4CA7-9C3C-C38AFE282D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5753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https://www.thelancet.com/journals/langas/article/PIIS2468-1253(25)00133-5/abstract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CB8B2-B0C2-4A34-AC5F-2CB6E664EB6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8092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F735F-61F2-59A3-1219-7E668FF5E4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4FF5C5-5346-E838-AE51-A83A46A119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00A647-7FD0-194B-6170-CD1134F0AE06}"/>
              </a:ext>
            </a:extLst>
          </p:cNvPr>
          <p:cNvSpPr>
            <a:spLocks noGrp="1"/>
          </p:cNvSpPr>
          <p:nvPr>
            <p:ph type="body" idx="1"/>
          </p:nvPr>
        </p:nvSpPr>
        <p:spPr/>
        <p:txBody>
          <a:bodyPr/>
          <a:lstStyle/>
          <a:p>
            <a:r>
              <a:rPr lang="en-US"/>
              <a:t>Our </a:t>
            </a:r>
            <a:r>
              <a:rPr lang="en-US" dirty="0"/>
              <a:t>current guidance: teach both halves of </a:t>
            </a:r>
            <a:r>
              <a:rPr lang="en-US"/>
              <a:t>the double-bind at some point in the curriculum</a:t>
            </a:r>
            <a:endParaRPr lang="en-US" dirty="0"/>
          </a:p>
          <a:p>
            <a:r>
              <a:rPr lang="en-US" dirty="0"/>
              <a:t>Left side w/ hatching: lean in</a:t>
            </a:r>
          </a:p>
          <a:p>
            <a:r>
              <a:rPr lang="en-US" dirty="0"/>
              <a:t>Right side w/o hatching: </a:t>
            </a:r>
            <a:r>
              <a:rPr lang="en-US"/>
              <a:t>lean out</a:t>
            </a:r>
          </a:p>
          <a:p>
            <a:r>
              <a:rPr lang="en-US"/>
              <a:t>These quadrants don’t line up exactly with the Institute days, but all are in there</a:t>
            </a:r>
            <a:endParaRPr lang="en-US" dirty="0"/>
          </a:p>
        </p:txBody>
      </p:sp>
      <p:sp>
        <p:nvSpPr>
          <p:cNvPr id="4" name="Slide Number Placeholder 3">
            <a:extLst>
              <a:ext uri="{FF2B5EF4-FFF2-40B4-BE49-F238E27FC236}">
                <a16:creationId xmlns:a16="http://schemas.microsoft.com/office/drawing/2014/main" id="{FF692E34-D51F-06E0-5619-78164B6C3A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FC2B8A-81F2-4CA7-9C3C-C38AFE282D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2082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9A315-9AB1-0A71-EFB8-F377873D4B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888EA0-FC02-CC3F-70A4-B730778101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17A1B9-5E6D-2034-EF42-C89FE36A42AB}"/>
              </a:ext>
            </a:extLst>
          </p:cNvPr>
          <p:cNvSpPr>
            <a:spLocks noGrp="1"/>
          </p:cNvSpPr>
          <p:nvPr>
            <p:ph type="body" idx="1"/>
          </p:nvPr>
        </p:nvSpPr>
        <p:spPr/>
        <p:txBody>
          <a:bodyPr/>
          <a:lstStyle/>
          <a:p>
            <a:r>
              <a:rPr lang="en-US"/>
              <a:t>- GenAI really feeds some of these reasons (esp. 3, 4, and 5)</a:t>
            </a:r>
          </a:p>
        </p:txBody>
      </p:sp>
      <p:sp>
        <p:nvSpPr>
          <p:cNvPr id="4" name="Slide Number Placeholder 3">
            <a:extLst>
              <a:ext uri="{FF2B5EF4-FFF2-40B4-BE49-F238E27FC236}">
                <a16:creationId xmlns:a16="http://schemas.microsoft.com/office/drawing/2014/main" id="{A9524F35-F59F-363B-613C-CE96979366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551C7-4217-49B6-811D-3134A9B7F71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8427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E07CD-39E0-EE20-958B-676385241DE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48CF943-2ABA-D7CE-5CE7-2062C380E3CF}"/>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28088E9-81C7-D66C-BD38-2C5FCDCDD0DF}"/>
              </a:ext>
            </a:extLst>
          </p:cNvPr>
          <p:cNvSpPr>
            <a:spLocks noGrp="1"/>
          </p:cNvSpPr>
          <p:nvPr>
            <p:ph type="dt" sz="half" idx="10"/>
          </p:nvPr>
        </p:nvSpPr>
        <p:spPr/>
        <p:txBody>
          <a:bodyPr/>
          <a:lstStyle/>
          <a:p>
            <a:fld id="{BE9D939A-4717-48AA-8AE4-3E27C7915E62}" type="datetime1">
              <a:rPr lang="en-US" smtClean="0"/>
              <a:t>4/8/2026</a:t>
            </a:fld>
            <a:endParaRPr lang="en-US"/>
          </a:p>
        </p:txBody>
      </p:sp>
      <p:sp>
        <p:nvSpPr>
          <p:cNvPr id="5" name="Footer Placeholder 4">
            <a:extLst>
              <a:ext uri="{FF2B5EF4-FFF2-40B4-BE49-F238E27FC236}">
                <a16:creationId xmlns:a16="http://schemas.microsoft.com/office/drawing/2014/main" id="{B2D7B166-F440-573D-2E22-E1DE10D19F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89C932-C043-8294-5246-45EA0FD402C9}"/>
              </a:ext>
            </a:extLst>
          </p:cNvPr>
          <p:cNvSpPr>
            <a:spLocks noGrp="1"/>
          </p:cNvSpPr>
          <p:nvPr>
            <p:ph type="sldNum" sz="quarter" idx="12"/>
          </p:nvPr>
        </p:nvSpPr>
        <p:spPr/>
        <p:txBody>
          <a:bodyPr/>
          <a:lstStyle/>
          <a:p>
            <a:fld id="{F0B51D57-C6E0-4C34-9E93-4B1678807762}" type="slidenum">
              <a:rPr lang="en-US" smtClean="0"/>
              <a:t>‹#›</a:t>
            </a:fld>
            <a:endParaRPr lang="en-US"/>
          </a:p>
        </p:txBody>
      </p:sp>
    </p:spTree>
    <p:extLst>
      <p:ext uri="{BB962C8B-B14F-4D97-AF65-F5344CB8AC3E}">
        <p14:creationId xmlns:p14="http://schemas.microsoft.com/office/powerpoint/2010/main" val="741326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F3EB4-7882-02B6-C2AF-7F44C867DF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E5044-CD86-28BA-A903-E4B2153FA1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77EE6-4568-25D4-2BB8-7B0195BE943F}"/>
              </a:ext>
            </a:extLst>
          </p:cNvPr>
          <p:cNvSpPr>
            <a:spLocks noGrp="1"/>
          </p:cNvSpPr>
          <p:nvPr>
            <p:ph type="dt" sz="half" idx="10"/>
          </p:nvPr>
        </p:nvSpPr>
        <p:spPr/>
        <p:txBody>
          <a:bodyPr/>
          <a:lstStyle/>
          <a:p>
            <a:fld id="{0081FE8A-1865-4737-9112-E41FCFD6434B}" type="datetime1">
              <a:rPr lang="en-US" smtClean="0"/>
              <a:t>4/8/2026</a:t>
            </a:fld>
            <a:endParaRPr lang="en-US"/>
          </a:p>
        </p:txBody>
      </p:sp>
      <p:sp>
        <p:nvSpPr>
          <p:cNvPr id="5" name="Footer Placeholder 4">
            <a:extLst>
              <a:ext uri="{FF2B5EF4-FFF2-40B4-BE49-F238E27FC236}">
                <a16:creationId xmlns:a16="http://schemas.microsoft.com/office/drawing/2014/main" id="{9D3E0A41-386F-EDCC-97A2-12DCBFE54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B53DB-3A91-9B40-1193-C2BDFBC1E573}"/>
              </a:ext>
            </a:extLst>
          </p:cNvPr>
          <p:cNvSpPr>
            <a:spLocks noGrp="1"/>
          </p:cNvSpPr>
          <p:nvPr>
            <p:ph type="sldNum" sz="quarter" idx="12"/>
          </p:nvPr>
        </p:nvSpPr>
        <p:spPr/>
        <p:txBody>
          <a:bodyPr/>
          <a:lstStyle/>
          <a:p>
            <a:fld id="{F0B51D57-C6E0-4C34-9E93-4B1678807762}" type="slidenum">
              <a:rPr lang="en-US" smtClean="0"/>
              <a:t>‹#›</a:t>
            </a:fld>
            <a:endParaRPr lang="en-US"/>
          </a:p>
        </p:txBody>
      </p:sp>
    </p:spTree>
    <p:extLst>
      <p:ext uri="{BB962C8B-B14F-4D97-AF65-F5344CB8AC3E}">
        <p14:creationId xmlns:p14="http://schemas.microsoft.com/office/powerpoint/2010/main" val="3230401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636F-5484-D644-60BB-C242E5E6B9D9}"/>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D6E078C-2634-6E35-B892-2F3EA02BE649}"/>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6C1E5A-260F-962E-AD44-60B9E825F5B2}"/>
              </a:ext>
            </a:extLst>
          </p:cNvPr>
          <p:cNvSpPr>
            <a:spLocks noGrp="1"/>
          </p:cNvSpPr>
          <p:nvPr>
            <p:ph type="dt" sz="half" idx="10"/>
          </p:nvPr>
        </p:nvSpPr>
        <p:spPr/>
        <p:txBody>
          <a:bodyPr/>
          <a:lstStyle/>
          <a:p>
            <a:fld id="{396FB80E-B914-4481-8294-FDED6AE71838}" type="datetime1">
              <a:rPr lang="en-US" smtClean="0"/>
              <a:t>4/8/2026</a:t>
            </a:fld>
            <a:endParaRPr lang="en-US"/>
          </a:p>
        </p:txBody>
      </p:sp>
      <p:sp>
        <p:nvSpPr>
          <p:cNvPr id="5" name="Footer Placeholder 4">
            <a:extLst>
              <a:ext uri="{FF2B5EF4-FFF2-40B4-BE49-F238E27FC236}">
                <a16:creationId xmlns:a16="http://schemas.microsoft.com/office/drawing/2014/main" id="{B5EEEE22-B6D4-6BA3-524A-96E8118A4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3AEE9-16BC-7DE0-1727-FBB860DAD716}"/>
              </a:ext>
            </a:extLst>
          </p:cNvPr>
          <p:cNvSpPr>
            <a:spLocks noGrp="1"/>
          </p:cNvSpPr>
          <p:nvPr>
            <p:ph type="sldNum" sz="quarter" idx="12"/>
          </p:nvPr>
        </p:nvSpPr>
        <p:spPr/>
        <p:txBody>
          <a:bodyPr/>
          <a:lstStyle/>
          <a:p>
            <a:fld id="{F0B51D57-C6E0-4C34-9E93-4B1678807762}" type="slidenum">
              <a:rPr lang="en-US" smtClean="0"/>
              <a:t>‹#›</a:t>
            </a:fld>
            <a:endParaRPr lang="en-US"/>
          </a:p>
        </p:txBody>
      </p:sp>
    </p:spTree>
    <p:extLst>
      <p:ext uri="{BB962C8B-B14F-4D97-AF65-F5344CB8AC3E}">
        <p14:creationId xmlns:p14="http://schemas.microsoft.com/office/powerpoint/2010/main" val="4149707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6F0EE-43E6-406A-EC98-D9BE5F5EFC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4DFC55-60DD-0EB3-063A-C5DD0486ED7B}"/>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5F204D-C3C2-6323-6D43-74ED5145A67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D17D-749E-F795-DCBB-619575A29018}"/>
              </a:ext>
            </a:extLst>
          </p:cNvPr>
          <p:cNvSpPr>
            <a:spLocks noGrp="1"/>
          </p:cNvSpPr>
          <p:nvPr>
            <p:ph type="dt" sz="half" idx="10"/>
          </p:nvPr>
        </p:nvSpPr>
        <p:spPr/>
        <p:txBody>
          <a:bodyPr/>
          <a:lstStyle/>
          <a:p>
            <a:fld id="{61852E7A-E176-477E-B6DF-67D88B8B4793}" type="datetime1">
              <a:rPr lang="en-US" smtClean="0"/>
              <a:t>4/8/2026</a:t>
            </a:fld>
            <a:endParaRPr lang="en-US"/>
          </a:p>
        </p:txBody>
      </p:sp>
      <p:sp>
        <p:nvSpPr>
          <p:cNvPr id="6" name="Footer Placeholder 5">
            <a:extLst>
              <a:ext uri="{FF2B5EF4-FFF2-40B4-BE49-F238E27FC236}">
                <a16:creationId xmlns:a16="http://schemas.microsoft.com/office/drawing/2014/main" id="{590A7249-C68B-A903-3C03-8696EA50A0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C0620E-C048-1A14-20D9-7AB5ADF8A08A}"/>
              </a:ext>
            </a:extLst>
          </p:cNvPr>
          <p:cNvSpPr>
            <a:spLocks noGrp="1"/>
          </p:cNvSpPr>
          <p:nvPr>
            <p:ph type="sldNum" sz="quarter" idx="12"/>
          </p:nvPr>
        </p:nvSpPr>
        <p:spPr/>
        <p:txBody>
          <a:bodyPr/>
          <a:lstStyle/>
          <a:p>
            <a:fld id="{F0B51D57-C6E0-4C34-9E93-4B1678807762}" type="slidenum">
              <a:rPr lang="en-US" smtClean="0"/>
              <a:t>‹#›</a:t>
            </a:fld>
            <a:endParaRPr lang="en-US"/>
          </a:p>
        </p:txBody>
      </p:sp>
    </p:spTree>
    <p:extLst>
      <p:ext uri="{BB962C8B-B14F-4D97-AF65-F5344CB8AC3E}">
        <p14:creationId xmlns:p14="http://schemas.microsoft.com/office/powerpoint/2010/main" val="729713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1E03B-E5F1-2C89-8BE1-B67AF1C682FC}"/>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27AE15-13F6-2CA8-9A45-07987EDBB61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22AEF80-5E3E-C949-6541-879610C2E3CD}"/>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668E9C-6F37-AC2D-8E10-1264485D4329}"/>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34BEFB9-7541-8F9E-6E89-7A0FA273CBD1}"/>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434B0A-578F-958A-2BD6-A294631D764D}"/>
              </a:ext>
            </a:extLst>
          </p:cNvPr>
          <p:cNvSpPr>
            <a:spLocks noGrp="1"/>
          </p:cNvSpPr>
          <p:nvPr>
            <p:ph type="dt" sz="half" idx="10"/>
          </p:nvPr>
        </p:nvSpPr>
        <p:spPr/>
        <p:txBody>
          <a:bodyPr/>
          <a:lstStyle/>
          <a:p>
            <a:fld id="{08D9BC77-ABEA-4D97-983B-D9F5E0A90C83}" type="datetime1">
              <a:rPr lang="en-US" smtClean="0"/>
              <a:t>4/8/2026</a:t>
            </a:fld>
            <a:endParaRPr lang="en-US"/>
          </a:p>
        </p:txBody>
      </p:sp>
      <p:sp>
        <p:nvSpPr>
          <p:cNvPr id="8" name="Footer Placeholder 7">
            <a:extLst>
              <a:ext uri="{FF2B5EF4-FFF2-40B4-BE49-F238E27FC236}">
                <a16:creationId xmlns:a16="http://schemas.microsoft.com/office/drawing/2014/main" id="{7A5ED048-DD3B-A5FA-DB15-3D7ADD26F7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EC8E05-ABEF-2218-6A0B-DE8B2C0C0CEB}"/>
              </a:ext>
            </a:extLst>
          </p:cNvPr>
          <p:cNvSpPr>
            <a:spLocks noGrp="1"/>
          </p:cNvSpPr>
          <p:nvPr>
            <p:ph type="sldNum" sz="quarter" idx="12"/>
          </p:nvPr>
        </p:nvSpPr>
        <p:spPr/>
        <p:txBody>
          <a:bodyPr/>
          <a:lstStyle/>
          <a:p>
            <a:fld id="{F0B51D57-C6E0-4C34-9E93-4B1678807762}" type="slidenum">
              <a:rPr lang="en-US" smtClean="0"/>
              <a:t>‹#›</a:t>
            </a:fld>
            <a:endParaRPr lang="en-US"/>
          </a:p>
        </p:txBody>
      </p:sp>
    </p:spTree>
    <p:extLst>
      <p:ext uri="{BB962C8B-B14F-4D97-AF65-F5344CB8AC3E}">
        <p14:creationId xmlns:p14="http://schemas.microsoft.com/office/powerpoint/2010/main" val="3769426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B782C-8036-6828-5518-5E30CC7362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1C7923-A5C8-5024-E233-86F79006DD58}"/>
              </a:ext>
            </a:extLst>
          </p:cNvPr>
          <p:cNvSpPr>
            <a:spLocks noGrp="1"/>
          </p:cNvSpPr>
          <p:nvPr>
            <p:ph type="dt" sz="half" idx="10"/>
          </p:nvPr>
        </p:nvSpPr>
        <p:spPr/>
        <p:txBody>
          <a:bodyPr/>
          <a:lstStyle/>
          <a:p>
            <a:fld id="{7AD874F3-7BCA-445B-8D76-83D2AFD51B2A}" type="datetime1">
              <a:rPr lang="en-US" smtClean="0"/>
              <a:t>4/8/2026</a:t>
            </a:fld>
            <a:endParaRPr lang="en-US"/>
          </a:p>
        </p:txBody>
      </p:sp>
      <p:sp>
        <p:nvSpPr>
          <p:cNvPr id="4" name="Footer Placeholder 3">
            <a:extLst>
              <a:ext uri="{FF2B5EF4-FFF2-40B4-BE49-F238E27FC236}">
                <a16:creationId xmlns:a16="http://schemas.microsoft.com/office/drawing/2014/main" id="{F82CD301-A69C-843A-7E3D-A849294561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DAFAFC-2450-51E2-D54B-F544053162A8}"/>
              </a:ext>
            </a:extLst>
          </p:cNvPr>
          <p:cNvSpPr>
            <a:spLocks noGrp="1"/>
          </p:cNvSpPr>
          <p:nvPr>
            <p:ph type="sldNum" sz="quarter" idx="12"/>
          </p:nvPr>
        </p:nvSpPr>
        <p:spPr/>
        <p:txBody>
          <a:bodyPr/>
          <a:lstStyle/>
          <a:p>
            <a:fld id="{F0B51D57-C6E0-4C34-9E93-4B1678807762}" type="slidenum">
              <a:rPr lang="en-US" smtClean="0"/>
              <a:t>‹#›</a:t>
            </a:fld>
            <a:endParaRPr lang="en-US"/>
          </a:p>
        </p:txBody>
      </p:sp>
    </p:spTree>
    <p:extLst>
      <p:ext uri="{BB962C8B-B14F-4D97-AF65-F5344CB8AC3E}">
        <p14:creationId xmlns:p14="http://schemas.microsoft.com/office/powerpoint/2010/main" val="1609212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6C259A-19CB-268E-2A97-48D266383423}"/>
              </a:ext>
            </a:extLst>
          </p:cNvPr>
          <p:cNvSpPr>
            <a:spLocks noGrp="1"/>
          </p:cNvSpPr>
          <p:nvPr>
            <p:ph type="dt" sz="half" idx="10"/>
          </p:nvPr>
        </p:nvSpPr>
        <p:spPr/>
        <p:txBody>
          <a:bodyPr/>
          <a:lstStyle/>
          <a:p>
            <a:fld id="{CB23E728-03C5-4452-AC07-05D27D416E92}" type="datetime1">
              <a:rPr lang="en-US" smtClean="0"/>
              <a:t>4/8/2026</a:t>
            </a:fld>
            <a:endParaRPr lang="en-US"/>
          </a:p>
        </p:txBody>
      </p:sp>
      <p:sp>
        <p:nvSpPr>
          <p:cNvPr id="3" name="Footer Placeholder 2">
            <a:extLst>
              <a:ext uri="{FF2B5EF4-FFF2-40B4-BE49-F238E27FC236}">
                <a16:creationId xmlns:a16="http://schemas.microsoft.com/office/drawing/2014/main" id="{5A357B9F-1BAF-E499-27F5-F26A3CFDB9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A1EF42-1366-3D77-7663-4DE36261D506}"/>
              </a:ext>
            </a:extLst>
          </p:cNvPr>
          <p:cNvSpPr>
            <a:spLocks noGrp="1"/>
          </p:cNvSpPr>
          <p:nvPr>
            <p:ph type="sldNum" sz="quarter" idx="12"/>
          </p:nvPr>
        </p:nvSpPr>
        <p:spPr/>
        <p:txBody>
          <a:bodyPr/>
          <a:lstStyle/>
          <a:p>
            <a:fld id="{F0B51D57-C6E0-4C34-9E93-4B1678807762}" type="slidenum">
              <a:rPr lang="en-US" smtClean="0"/>
              <a:t>‹#›</a:t>
            </a:fld>
            <a:endParaRPr lang="en-US"/>
          </a:p>
        </p:txBody>
      </p:sp>
    </p:spTree>
    <p:extLst>
      <p:ext uri="{BB962C8B-B14F-4D97-AF65-F5344CB8AC3E}">
        <p14:creationId xmlns:p14="http://schemas.microsoft.com/office/powerpoint/2010/main" val="168446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19794-DB3A-9882-E301-17ED6896432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953C0CD-693A-DD80-8A96-54FE17F3619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7F2F24-9F35-8AC6-55EC-139D38F5987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7A240A3-9920-5022-71BE-D25C69A247F7}"/>
              </a:ext>
            </a:extLst>
          </p:cNvPr>
          <p:cNvSpPr>
            <a:spLocks noGrp="1"/>
          </p:cNvSpPr>
          <p:nvPr>
            <p:ph type="dt" sz="half" idx="10"/>
          </p:nvPr>
        </p:nvSpPr>
        <p:spPr/>
        <p:txBody>
          <a:bodyPr/>
          <a:lstStyle/>
          <a:p>
            <a:fld id="{21837267-C852-4C8A-9B1B-AE8E40217537}" type="datetime1">
              <a:rPr lang="en-US" smtClean="0"/>
              <a:t>4/8/2026</a:t>
            </a:fld>
            <a:endParaRPr lang="en-US"/>
          </a:p>
        </p:txBody>
      </p:sp>
      <p:sp>
        <p:nvSpPr>
          <p:cNvPr id="6" name="Footer Placeholder 5">
            <a:extLst>
              <a:ext uri="{FF2B5EF4-FFF2-40B4-BE49-F238E27FC236}">
                <a16:creationId xmlns:a16="http://schemas.microsoft.com/office/drawing/2014/main" id="{B78A032E-9431-7417-6746-1B07C49E8C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7DDA23-4938-F2F3-8E90-6C6BA93CEA3F}"/>
              </a:ext>
            </a:extLst>
          </p:cNvPr>
          <p:cNvSpPr>
            <a:spLocks noGrp="1"/>
          </p:cNvSpPr>
          <p:nvPr>
            <p:ph type="sldNum" sz="quarter" idx="12"/>
          </p:nvPr>
        </p:nvSpPr>
        <p:spPr/>
        <p:txBody>
          <a:bodyPr/>
          <a:lstStyle/>
          <a:p>
            <a:fld id="{F0B51D57-C6E0-4C34-9E93-4B1678807762}" type="slidenum">
              <a:rPr lang="en-US" smtClean="0"/>
              <a:t>‹#›</a:t>
            </a:fld>
            <a:endParaRPr lang="en-US"/>
          </a:p>
        </p:txBody>
      </p:sp>
    </p:spTree>
    <p:extLst>
      <p:ext uri="{BB962C8B-B14F-4D97-AF65-F5344CB8AC3E}">
        <p14:creationId xmlns:p14="http://schemas.microsoft.com/office/powerpoint/2010/main" val="4037766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034A0-4409-83E5-1E3E-AEC813F2E85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35EF41C4-326C-9230-5EFF-5A6F62CCE72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9050143-5918-1F25-0446-B14ACC2793B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1623A3D-6140-3262-E552-95A75983EF50}"/>
              </a:ext>
            </a:extLst>
          </p:cNvPr>
          <p:cNvSpPr>
            <a:spLocks noGrp="1"/>
          </p:cNvSpPr>
          <p:nvPr>
            <p:ph type="dt" sz="half" idx="10"/>
          </p:nvPr>
        </p:nvSpPr>
        <p:spPr/>
        <p:txBody>
          <a:bodyPr/>
          <a:lstStyle/>
          <a:p>
            <a:fld id="{EF6AC117-6617-4F2C-BDAD-4AC843C3D6F9}" type="datetime1">
              <a:rPr lang="en-US" smtClean="0"/>
              <a:t>4/8/2026</a:t>
            </a:fld>
            <a:endParaRPr lang="en-US"/>
          </a:p>
        </p:txBody>
      </p:sp>
      <p:sp>
        <p:nvSpPr>
          <p:cNvPr id="6" name="Footer Placeholder 5">
            <a:extLst>
              <a:ext uri="{FF2B5EF4-FFF2-40B4-BE49-F238E27FC236}">
                <a16:creationId xmlns:a16="http://schemas.microsoft.com/office/drawing/2014/main" id="{8954F32C-56E2-D710-5DB7-33DBD9D3AD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B5BBF7-A630-77DA-E60C-AA963A03E423}"/>
              </a:ext>
            </a:extLst>
          </p:cNvPr>
          <p:cNvSpPr>
            <a:spLocks noGrp="1"/>
          </p:cNvSpPr>
          <p:nvPr>
            <p:ph type="sldNum" sz="quarter" idx="12"/>
          </p:nvPr>
        </p:nvSpPr>
        <p:spPr/>
        <p:txBody>
          <a:bodyPr/>
          <a:lstStyle/>
          <a:p>
            <a:fld id="{F0B51D57-C6E0-4C34-9E93-4B1678807762}" type="slidenum">
              <a:rPr lang="en-US" smtClean="0"/>
              <a:t>‹#›</a:t>
            </a:fld>
            <a:endParaRPr lang="en-US"/>
          </a:p>
        </p:txBody>
      </p:sp>
    </p:spTree>
    <p:extLst>
      <p:ext uri="{BB962C8B-B14F-4D97-AF65-F5344CB8AC3E}">
        <p14:creationId xmlns:p14="http://schemas.microsoft.com/office/powerpoint/2010/main" val="40964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AF776-2179-7DB6-E47A-074D8C868F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C8CF7-6DB2-3877-B4FA-1414C23C29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CD833D-B647-98AD-DE0F-9A300CF5FE47}"/>
              </a:ext>
            </a:extLst>
          </p:cNvPr>
          <p:cNvSpPr>
            <a:spLocks noGrp="1"/>
          </p:cNvSpPr>
          <p:nvPr>
            <p:ph type="dt" sz="half" idx="10"/>
          </p:nvPr>
        </p:nvSpPr>
        <p:spPr/>
        <p:txBody>
          <a:bodyPr/>
          <a:lstStyle/>
          <a:p>
            <a:fld id="{850F2898-D73E-4AA7-AA78-A1727956F3E4}" type="datetime1">
              <a:rPr lang="en-US" smtClean="0"/>
              <a:t>4/8/2026</a:t>
            </a:fld>
            <a:endParaRPr lang="en-US"/>
          </a:p>
        </p:txBody>
      </p:sp>
      <p:sp>
        <p:nvSpPr>
          <p:cNvPr id="5" name="Footer Placeholder 4">
            <a:extLst>
              <a:ext uri="{FF2B5EF4-FFF2-40B4-BE49-F238E27FC236}">
                <a16:creationId xmlns:a16="http://schemas.microsoft.com/office/drawing/2014/main" id="{FF7F7633-FD65-4E71-37AE-949EFAB843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9119B-0D23-271F-7287-E3D177D53868}"/>
              </a:ext>
            </a:extLst>
          </p:cNvPr>
          <p:cNvSpPr>
            <a:spLocks noGrp="1"/>
          </p:cNvSpPr>
          <p:nvPr>
            <p:ph type="sldNum" sz="quarter" idx="12"/>
          </p:nvPr>
        </p:nvSpPr>
        <p:spPr/>
        <p:txBody>
          <a:bodyPr/>
          <a:lstStyle/>
          <a:p>
            <a:fld id="{F0B51D57-C6E0-4C34-9E93-4B1678807762}" type="slidenum">
              <a:rPr lang="en-US" smtClean="0"/>
              <a:t>‹#›</a:t>
            </a:fld>
            <a:endParaRPr lang="en-US"/>
          </a:p>
        </p:txBody>
      </p:sp>
    </p:spTree>
    <p:extLst>
      <p:ext uri="{BB962C8B-B14F-4D97-AF65-F5344CB8AC3E}">
        <p14:creationId xmlns:p14="http://schemas.microsoft.com/office/powerpoint/2010/main" val="2191744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295A69-41B2-FB6D-FC67-7006ACD021C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4F3307-A5FD-DBCB-AA75-58B495DC2A62}"/>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E6278E-1E4A-EFBF-A780-C46DFB2A454D}"/>
              </a:ext>
            </a:extLst>
          </p:cNvPr>
          <p:cNvSpPr>
            <a:spLocks noGrp="1"/>
          </p:cNvSpPr>
          <p:nvPr>
            <p:ph type="dt" sz="half" idx="10"/>
          </p:nvPr>
        </p:nvSpPr>
        <p:spPr/>
        <p:txBody>
          <a:bodyPr/>
          <a:lstStyle/>
          <a:p>
            <a:fld id="{789156B6-B599-43C1-83F1-B07EC2F86E44}" type="datetime1">
              <a:rPr lang="en-US" smtClean="0"/>
              <a:t>4/8/2026</a:t>
            </a:fld>
            <a:endParaRPr lang="en-US"/>
          </a:p>
        </p:txBody>
      </p:sp>
      <p:sp>
        <p:nvSpPr>
          <p:cNvPr id="5" name="Footer Placeholder 4">
            <a:extLst>
              <a:ext uri="{FF2B5EF4-FFF2-40B4-BE49-F238E27FC236}">
                <a16:creationId xmlns:a16="http://schemas.microsoft.com/office/drawing/2014/main" id="{9C35B2C3-DD90-0407-D647-43545A89F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C76961-8B6D-7BBD-844C-1A8AEC2EEE8E}"/>
              </a:ext>
            </a:extLst>
          </p:cNvPr>
          <p:cNvSpPr>
            <a:spLocks noGrp="1"/>
          </p:cNvSpPr>
          <p:nvPr>
            <p:ph type="sldNum" sz="quarter" idx="12"/>
          </p:nvPr>
        </p:nvSpPr>
        <p:spPr/>
        <p:txBody>
          <a:bodyPr/>
          <a:lstStyle/>
          <a:p>
            <a:fld id="{F0B51D57-C6E0-4C34-9E93-4B1678807762}" type="slidenum">
              <a:rPr lang="en-US" smtClean="0"/>
              <a:t>‹#›</a:t>
            </a:fld>
            <a:endParaRPr lang="en-US"/>
          </a:p>
        </p:txBody>
      </p:sp>
    </p:spTree>
    <p:extLst>
      <p:ext uri="{BB962C8B-B14F-4D97-AF65-F5344CB8AC3E}">
        <p14:creationId xmlns:p14="http://schemas.microsoft.com/office/powerpoint/2010/main" val="3891105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CCB9-ABF1-6A9E-2901-13E1A2A6B2E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0037AB2-A904-7C05-79FF-1A020A5B549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9418606-9F11-9D80-4126-B8A654D77422}"/>
              </a:ext>
            </a:extLst>
          </p:cNvPr>
          <p:cNvSpPr>
            <a:spLocks noGrp="1"/>
          </p:cNvSpPr>
          <p:nvPr>
            <p:ph type="dt" sz="half" idx="10"/>
          </p:nvPr>
        </p:nvSpPr>
        <p:spPr/>
        <p:txBody>
          <a:bodyPr/>
          <a:lstStyle/>
          <a:p>
            <a:fld id="{6FAF21CC-F9F3-4489-9812-E51F1DD87A45}" type="datetimeFigureOut">
              <a:rPr lang="en-US" smtClean="0"/>
              <a:t>4/8/2026</a:t>
            </a:fld>
            <a:endParaRPr lang="en-US"/>
          </a:p>
        </p:txBody>
      </p:sp>
      <p:sp>
        <p:nvSpPr>
          <p:cNvPr id="5" name="Footer Placeholder 4">
            <a:extLst>
              <a:ext uri="{FF2B5EF4-FFF2-40B4-BE49-F238E27FC236}">
                <a16:creationId xmlns:a16="http://schemas.microsoft.com/office/drawing/2014/main" id="{7BC26333-C9BB-CE42-EF7D-E0921ACEB3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311832-BC3D-FAD9-B500-EC5DC1B47038}"/>
              </a:ext>
            </a:extLst>
          </p:cNvPr>
          <p:cNvSpPr>
            <a:spLocks noGrp="1"/>
          </p:cNvSpPr>
          <p:nvPr>
            <p:ph type="sldNum" sz="quarter" idx="12"/>
          </p:nvPr>
        </p:nvSpPr>
        <p:spPr/>
        <p:txBody>
          <a:bodyPr/>
          <a:lstStyle/>
          <a:p>
            <a:fld id="{87EBA92C-3877-4705-8305-633F91D250DA}" type="slidenum">
              <a:rPr lang="en-US" smtClean="0"/>
              <a:t>‹#›</a:t>
            </a:fld>
            <a:endParaRPr lang="en-US"/>
          </a:p>
        </p:txBody>
      </p:sp>
    </p:spTree>
    <p:extLst>
      <p:ext uri="{BB962C8B-B14F-4D97-AF65-F5344CB8AC3E}">
        <p14:creationId xmlns:p14="http://schemas.microsoft.com/office/powerpoint/2010/main" val="1300631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039A2-2709-6B29-0FA9-05FAF40950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7C7F6C-4327-50F8-A8EC-6726A57EEC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1B769-5548-C3D8-E038-82CE1BAF576A}"/>
              </a:ext>
            </a:extLst>
          </p:cNvPr>
          <p:cNvSpPr>
            <a:spLocks noGrp="1"/>
          </p:cNvSpPr>
          <p:nvPr>
            <p:ph type="dt" sz="half" idx="10"/>
          </p:nvPr>
        </p:nvSpPr>
        <p:spPr/>
        <p:txBody>
          <a:bodyPr/>
          <a:lstStyle/>
          <a:p>
            <a:fld id="{6FAF21CC-F9F3-4489-9812-E51F1DD87A45}" type="datetimeFigureOut">
              <a:rPr lang="en-US" smtClean="0"/>
              <a:t>4/8/2026</a:t>
            </a:fld>
            <a:endParaRPr lang="en-US"/>
          </a:p>
        </p:txBody>
      </p:sp>
      <p:sp>
        <p:nvSpPr>
          <p:cNvPr id="5" name="Footer Placeholder 4">
            <a:extLst>
              <a:ext uri="{FF2B5EF4-FFF2-40B4-BE49-F238E27FC236}">
                <a16:creationId xmlns:a16="http://schemas.microsoft.com/office/drawing/2014/main" id="{D313FE42-0934-D360-6AB6-2204E4EB0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FAEB9D-81A6-6D7D-D912-3A21AAEC90AA}"/>
              </a:ext>
            </a:extLst>
          </p:cNvPr>
          <p:cNvSpPr>
            <a:spLocks noGrp="1"/>
          </p:cNvSpPr>
          <p:nvPr>
            <p:ph type="sldNum" sz="quarter" idx="12"/>
          </p:nvPr>
        </p:nvSpPr>
        <p:spPr/>
        <p:txBody>
          <a:bodyPr/>
          <a:lstStyle/>
          <a:p>
            <a:fld id="{87EBA92C-3877-4705-8305-633F91D250DA}" type="slidenum">
              <a:rPr lang="en-US" smtClean="0"/>
              <a:t>‹#›</a:t>
            </a:fld>
            <a:endParaRPr lang="en-US"/>
          </a:p>
        </p:txBody>
      </p:sp>
    </p:spTree>
    <p:extLst>
      <p:ext uri="{BB962C8B-B14F-4D97-AF65-F5344CB8AC3E}">
        <p14:creationId xmlns:p14="http://schemas.microsoft.com/office/powerpoint/2010/main" val="2330753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04A47-77EC-7F08-CBE1-C5B90CDEB70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BAA5CA0F-1F9C-A34D-5C3B-C92A71C4BC2B}"/>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FF17E7-85E1-604D-0D58-8AAA51ECB446}"/>
              </a:ext>
            </a:extLst>
          </p:cNvPr>
          <p:cNvSpPr>
            <a:spLocks noGrp="1"/>
          </p:cNvSpPr>
          <p:nvPr>
            <p:ph type="dt" sz="half" idx="10"/>
          </p:nvPr>
        </p:nvSpPr>
        <p:spPr/>
        <p:txBody>
          <a:bodyPr/>
          <a:lstStyle/>
          <a:p>
            <a:fld id="{6FAF21CC-F9F3-4489-9812-E51F1DD87A45}" type="datetimeFigureOut">
              <a:rPr lang="en-US" smtClean="0"/>
              <a:t>4/8/2026</a:t>
            </a:fld>
            <a:endParaRPr lang="en-US"/>
          </a:p>
        </p:txBody>
      </p:sp>
      <p:sp>
        <p:nvSpPr>
          <p:cNvPr id="5" name="Footer Placeholder 4">
            <a:extLst>
              <a:ext uri="{FF2B5EF4-FFF2-40B4-BE49-F238E27FC236}">
                <a16:creationId xmlns:a16="http://schemas.microsoft.com/office/drawing/2014/main" id="{13ADE767-645D-44F6-E61E-D5DDBA0B4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35799-8A97-FE81-A9C9-155E9E3E4DB6}"/>
              </a:ext>
            </a:extLst>
          </p:cNvPr>
          <p:cNvSpPr>
            <a:spLocks noGrp="1"/>
          </p:cNvSpPr>
          <p:nvPr>
            <p:ph type="sldNum" sz="quarter" idx="12"/>
          </p:nvPr>
        </p:nvSpPr>
        <p:spPr/>
        <p:txBody>
          <a:bodyPr/>
          <a:lstStyle/>
          <a:p>
            <a:fld id="{87EBA92C-3877-4705-8305-633F91D250DA}" type="slidenum">
              <a:rPr lang="en-US" smtClean="0"/>
              <a:t>‹#›</a:t>
            </a:fld>
            <a:endParaRPr lang="en-US"/>
          </a:p>
        </p:txBody>
      </p:sp>
    </p:spTree>
    <p:extLst>
      <p:ext uri="{BB962C8B-B14F-4D97-AF65-F5344CB8AC3E}">
        <p14:creationId xmlns:p14="http://schemas.microsoft.com/office/powerpoint/2010/main" val="1290920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F361E-D5A7-6587-16B2-B5DDEECC34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F80B87-2C4A-9DF1-72F1-D219F9355BCD}"/>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A01764-9C44-B4BC-A8CA-C3650E3CE41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B0A4B6-C28C-3C2F-88F3-12DAEE9C4FC4}"/>
              </a:ext>
            </a:extLst>
          </p:cNvPr>
          <p:cNvSpPr>
            <a:spLocks noGrp="1"/>
          </p:cNvSpPr>
          <p:nvPr>
            <p:ph type="dt" sz="half" idx="10"/>
          </p:nvPr>
        </p:nvSpPr>
        <p:spPr/>
        <p:txBody>
          <a:bodyPr/>
          <a:lstStyle/>
          <a:p>
            <a:fld id="{6FAF21CC-F9F3-4489-9812-E51F1DD87A45}" type="datetimeFigureOut">
              <a:rPr lang="en-US" smtClean="0"/>
              <a:t>4/8/2026</a:t>
            </a:fld>
            <a:endParaRPr lang="en-US"/>
          </a:p>
        </p:txBody>
      </p:sp>
      <p:sp>
        <p:nvSpPr>
          <p:cNvPr id="6" name="Footer Placeholder 5">
            <a:extLst>
              <a:ext uri="{FF2B5EF4-FFF2-40B4-BE49-F238E27FC236}">
                <a16:creationId xmlns:a16="http://schemas.microsoft.com/office/drawing/2014/main" id="{ADD81135-3A68-1008-A81A-8A3328BF97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35A525-6E65-72EE-3312-E458B3C05819}"/>
              </a:ext>
            </a:extLst>
          </p:cNvPr>
          <p:cNvSpPr>
            <a:spLocks noGrp="1"/>
          </p:cNvSpPr>
          <p:nvPr>
            <p:ph type="sldNum" sz="quarter" idx="12"/>
          </p:nvPr>
        </p:nvSpPr>
        <p:spPr/>
        <p:txBody>
          <a:bodyPr/>
          <a:lstStyle/>
          <a:p>
            <a:fld id="{87EBA92C-3877-4705-8305-633F91D250DA}" type="slidenum">
              <a:rPr lang="en-US" smtClean="0"/>
              <a:t>‹#›</a:t>
            </a:fld>
            <a:endParaRPr lang="en-US"/>
          </a:p>
        </p:txBody>
      </p:sp>
    </p:spTree>
    <p:extLst>
      <p:ext uri="{BB962C8B-B14F-4D97-AF65-F5344CB8AC3E}">
        <p14:creationId xmlns:p14="http://schemas.microsoft.com/office/powerpoint/2010/main" val="3165685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F5064-4D91-088E-E59C-2CFADF724CE1}"/>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314450-E0C0-74EB-F204-F3971E911DC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5914D0F-655B-DEED-651A-B1E56FE63B49}"/>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FB2FB8-DE45-1493-FEA4-107147F2772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371EC0C-F3DD-3AB5-E09D-1EB7801D504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48E937-8879-334D-6A99-BF18DFEC5A0E}"/>
              </a:ext>
            </a:extLst>
          </p:cNvPr>
          <p:cNvSpPr>
            <a:spLocks noGrp="1"/>
          </p:cNvSpPr>
          <p:nvPr>
            <p:ph type="dt" sz="half" idx="10"/>
          </p:nvPr>
        </p:nvSpPr>
        <p:spPr/>
        <p:txBody>
          <a:bodyPr/>
          <a:lstStyle/>
          <a:p>
            <a:fld id="{6FAF21CC-F9F3-4489-9812-E51F1DD87A45}" type="datetimeFigureOut">
              <a:rPr lang="en-US" smtClean="0"/>
              <a:t>4/8/2026</a:t>
            </a:fld>
            <a:endParaRPr lang="en-US"/>
          </a:p>
        </p:txBody>
      </p:sp>
      <p:sp>
        <p:nvSpPr>
          <p:cNvPr id="8" name="Footer Placeholder 7">
            <a:extLst>
              <a:ext uri="{FF2B5EF4-FFF2-40B4-BE49-F238E27FC236}">
                <a16:creationId xmlns:a16="http://schemas.microsoft.com/office/drawing/2014/main" id="{C05BFB36-0410-29E2-0339-A22F25B327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4BA7F7-78C7-ECDD-1E23-3C0C3CA2640E}"/>
              </a:ext>
            </a:extLst>
          </p:cNvPr>
          <p:cNvSpPr>
            <a:spLocks noGrp="1"/>
          </p:cNvSpPr>
          <p:nvPr>
            <p:ph type="sldNum" sz="quarter" idx="12"/>
          </p:nvPr>
        </p:nvSpPr>
        <p:spPr/>
        <p:txBody>
          <a:bodyPr/>
          <a:lstStyle/>
          <a:p>
            <a:fld id="{87EBA92C-3877-4705-8305-633F91D250DA}" type="slidenum">
              <a:rPr lang="en-US" smtClean="0"/>
              <a:t>‹#›</a:t>
            </a:fld>
            <a:endParaRPr lang="en-US"/>
          </a:p>
        </p:txBody>
      </p:sp>
    </p:spTree>
    <p:extLst>
      <p:ext uri="{BB962C8B-B14F-4D97-AF65-F5344CB8AC3E}">
        <p14:creationId xmlns:p14="http://schemas.microsoft.com/office/powerpoint/2010/main" val="169226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BAACC-F530-0CE6-A8A5-842F9C6C61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818D33-3221-FAE0-3795-12B3F5584D3B}"/>
              </a:ext>
            </a:extLst>
          </p:cNvPr>
          <p:cNvSpPr>
            <a:spLocks noGrp="1"/>
          </p:cNvSpPr>
          <p:nvPr>
            <p:ph type="dt" sz="half" idx="10"/>
          </p:nvPr>
        </p:nvSpPr>
        <p:spPr/>
        <p:txBody>
          <a:bodyPr/>
          <a:lstStyle/>
          <a:p>
            <a:fld id="{6FAF21CC-F9F3-4489-9812-E51F1DD87A45}" type="datetimeFigureOut">
              <a:rPr lang="en-US" smtClean="0"/>
              <a:t>4/8/2026</a:t>
            </a:fld>
            <a:endParaRPr lang="en-US"/>
          </a:p>
        </p:txBody>
      </p:sp>
      <p:sp>
        <p:nvSpPr>
          <p:cNvPr id="4" name="Footer Placeholder 3">
            <a:extLst>
              <a:ext uri="{FF2B5EF4-FFF2-40B4-BE49-F238E27FC236}">
                <a16:creationId xmlns:a16="http://schemas.microsoft.com/office/drawing/2014/main" id="{979D9CCA-63C7-8F29-CB95-7C3725677A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72449E-8811-58F4-DE25-FCFE969F402D}"/>
              </a:ext>
            </a:extLst>
          </p:cNvPr>
          <p:cNvSpPr>
            <a:spLocks noGrp="1"/>
          </p:cNvSpPr>
          <p:nvPr>
            <p:ph type="sldNum" sz="quarter" idx="12"/>
          </p:nvPr>
        </p:nvSpPr>
        <p:spPr/>
        <p:txBody>
          <a:bodyPr/>
          <a:lstStyle/>
          <a:p>
            <a:fld id="{87EBA92C-3877-4705-8305-633F91D250DA}" type="slidenum">
              <a:rPr lang="en-US" smtClean="0"/>
              <a:t>‹#›</a:t>
            </a:fld>
            <a:endParaRPr lang="en-US"/>
          </a:p>
        </p:txBody>
      </p:sp>
    </p:spTree>
    <p:extLst>
      <p:ext uri="{BB962C8B-B14F-4D97-AF65-F5344CB8AC3E}">
        <p14:creationId xmlns:p14="http://schemas.microsoft.com/office/powerpoint/2010/main" val="2170824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9D385D-1A3E-7195-7A6D-0F3EB3C55F41}"/>
              </a:ext>
            </a:extLst>
          </p:cNvPr>
          <p:cNvSpPr>
            <a:spLocks noGrp="1"/>
          </p:cNvSpPr>
          <p:nvPr>
            <p:ph type="dt" sz="half" idx="10"/>
          </p:nvPr>
        </p:nvSpPr>
        <p:spPr/>
        <p:txBody>
          <a:bodyPr/>
          <a:lstStyle/>
          <a:p>
            <a:fld id="{6FAF21CC-F9F3-4489-9812-E51F1DD87A45}" type="datetimeFigureOut">
              <a:rPr lang="en-US" smtClean="0"/>
              <a:t>4/8/2026</a:t>
            </a:fld>
            <a:endParaRPr lang="en-US"/>
          </a:p>
        </p:txBody>
      </p:sp>
      <p:sp>
        <p:nvSpPr>
          <p:cNvPr id="3" name="Footer Placeholder 2">
            <a:extLst>
              <a:ext uri="{FF2B5EF4-FFF2-40B4-BE49-F238E27FC236}">
                <a16:creationId xmlns:a16="http://schemas.microsoft.com/office/drawing/2014/main" id="{034A6613-7552-2EFF-04B0-CE166695A4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890488-ACA0-FBFE-D2F2-3C0E04BA5B3A}"/>
              </a:ext>
            </a:extLst>
          </p:cNvPr>
          <p:cNvSpPr>
            <a:spLocks noGrp="1"/>
          </p:cNvSpPr>
          <p:nvPr>
            <p:ph type="sldNum" sz="quarter" idx="12"/>
          </p:nvPr>
        </p:nvSpPr>
        <p:spPr/>
        <p:txBody>
          <a:bodyPr/>
          <a:lstStyle/>
          <a:p>
            <a:fld id="{87EBA92C-3877-4705-8305-633F91D250DA}" type="slidenum">
              <a:rPr lang="en-US" smtClean="0"/>
              <a:t>‹#›</a:t>
            </a:fld>
            <a:endParaRPr lang="en-US"/>
          </a:p>
        </p:txBody>
      </p:sp>
    </p:spTree>
    <p:extLst>
      <p:ext uri="{BB962C8B-B14F-4D97-AF65-F5344CB8AC3E}">
        <p14:creationId xmlns:p14="http://schemas.microsoft.com/office/powerpoint/2010/main" val="2806288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3C24A-9F7A-25D8-526A-8D08F772D0D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C9F2D98-C3A2-C617-EF2F-66B3676CEF3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3B2C75-4447-20D8-5D9E-3D3B3DFE406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0465EA3-6298-E3F5-413E-6A991987208D}"/>
              </a:ext>
            </a:extLst>
          </p:cNvPr>
          <p:cNvSpPr>
            <a:spLocks noGrp="1"/>
          </p:cNvSpPr>
          <p:nvPr>
            <p:ph type="dt" sz="half" idx="10"/>
          </p:nvPr>
        </p:nvSpPr>
        <p:spPr/>
        <p:txBody>
          <a:bodyPr/>
          <a:lstStyle/>
          <a:p>
            <a:fld id="{6FAF21CC-F9F3-4489-9812-E51F1DD87A45}" type="datetimeFigureOut">
              <a:rPr lang="en-US" smtClean="0"/>
              <a:t>4/8/2026</a:t>
            </a:fld>
            <a:endParaRPr lang="en-US"/>
          </a:p>
        </p:txBody>
      </p:sp>
      <p:sp>
        <p:nvSpPr>
          <p:cNvPr id="6" name="Footer Placeholder 5">
            <a:extLst>
              <a:ext uri="{FF2B5EF4-FFF2-40B4-BE49-F238E27FC236}">
                <a16:creationId xmlns:a16="http://schemas.microsoft.com/office/drawing/2014/main" id="{F7F9E21C-EB18-129D-2051-353981ABD6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4A182E-8905-3F5C-90F6-8045DAEA6BD2}"/>
              </a:ext>
            </a:extLst>
          </p:cNvPr>
          <p:cNvSpPr>
            <a:spLocks noGrp="1"/>
          </p:cNvSpPr>
          <p:nvPr>
            <p:ph type="sldNum" sz="quarter" idx="12"/>
          </p:nvPr>
        </p:nvSpPr>
        <p:spPr/>
        <p:txBody>
          <a:bodyPr/>
          <a:lstStyle/>
          <a:p>
            <a:fld id="{87EBA92C-3877-4705-8305-633F91D250DA}" type="slidenum">
              <a:rPr lang="en-US" smtClean="0"/>
              <a:t>‹#›</a:t>
            </a:fld>
            <a:endParaRPr lang="en-US"/>
          </a:p>
        </p:txBody>
      </p:sp>
    </p:spTree>
    <p:extLst>
      <p:ext uri="{BB962C8B-B14F-4D97-AF65-F5344CB8AC3E}">
        <p14:creationId xmlns:p14="http://schemas.microsoft.com/office/powerpoint/2010/main" val="3769016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714AD-75B3-2811-72F0-56BD245CD87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3362906F-A3B8-9E2B-4C62-99CC32AC318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152280D-A15E-BC68-0872-A634276B780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3285AA6-D365-1EBF-84F4-C932C7D64F67}"/>
              </a:ext>
            </a:extLst>
          </p:cNvPr>
          <p:cNvSpPr>
            <a:spLocks noGrp="1"/>
          </p:cNvSpPr>
          <p:nvPr>
            <p:ph type="dt" sz="half" idx="10"/>
          </p:nvPr>
        </p:nvSpPr>
        <p:spPr/>
        <p:txBody>
          <a:bodyPr/>
          <a:lstStyle/>
          <a:p>
            <a:fld id="{6FAF21CC-F9F3-4489-9812-E51F1DD87A45}" type="datetimeFigureOut">
              <a:rPr lang="en-US" smtClean="0"/>
              <a:t>4/8/2026</a:t>
            </a:fld>
            <a:endParaRPr lang="en-US"/>
          </a:p>
        </p:txBody>
      </p:sp>
      <p:sp>
        <p:nvSpPr>
          <p:cNvPr id="6" name="Footer Placeholder 5">
            <a:extLst>
              <a:ext uri="{FF2B5EF4-FFF2-40B4-BE49-F238E27FC236}">
                <a16:creationId xmlns:a16="http://schemas.microsoft.com/office/drawing/2014/main" id="{1BECA74F-3414-36EB-698B-054E38F7A3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582A20-034B-36A9-3A73-183CD2106ABC}"/>
              </a:ext>
            </a:extLst>
          </p:cNvPr>
          <p:cNvSpPr>
            <a:spLocks noGrp="1"/>
          </p:cNvSpPr>
          <p:nvPr>
            <p:ph type="sldNum" sz="quarter" idx="12"/>
          </p:nvPr>
        </p:nvSpPr>
        <p:spPr/>
        <p:txBody>
          <a:bodyPr/>
          <a:lstStyle/>
          <a:p>
            <a:fld id="{87EBA92C-3877-4705-8305-633F91D250DA}" type="slidenum">
              <a:rPr lang="en-US" smtClean="0"/>
              <a:t>‹#›</a:t>
            </a:fld>
            <a:endParaRPr lang="en-US"/>
          </a:p>
        </p:txBody>
      </p:sp>
    </p:spTree>
    <p:extLst>
      <p:ext uri="{BB962C8B-B14F-4D97-AF65-F5344CB8AC3E}">
        <p14:creationId xmlns:p14="http://schemas.microsoft.com/office/powerpoint/2010/main" val="4269378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AF3CE-0F7E-732F-FCFF-A9ECEAEB41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050FB0-1CC8-D2E5-BF6F-7940620A3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4DF78-3CA4-32D9-4CB4-441904DFCBBD}"/>
              </a:ext>
            </a:extLst>
          </p:cNvPr>
          <p:cNvSpPr>
            <a:spLocks noGrp="1"/>
          </p:cNvSpPr>
          <p:nvPr>
            <p:ph type="dt" sz="half" idx="10"/>
          </p:nvPr>
        </p:nvSpPr>
        <p:spPr/>
        <p:txBody>
          <a:bodyPr/>
          <a:lstStyle/>
          <a:p>
            <a:fld id="{6FAF21CC-F9F3-4489-9812-E51F1DD87A45}" type="datetimeFigureOut">
              <a:rPr lang="en-US" smtClean="0"/>
              <a:t>4/8/2026</a:t>
            </a:fld>
            <a:endParaRPr lang="en-US"/>
          </a:p>
        </p:txBody>
      </p:sp>
      <p:sp>
        <p:nvSpPr>
          <p:cNvPr id="5" name="Footer Placeholder 4">
            <a:extLst>
              <a:ext uri="{FF2B5EF4-FFF2-40B4-BE49-F238E27FC236}">
                <a16:creationId xmlns:a16="http://schemas.microsoft.com/office/drawing/2014/main" id="{B4D2419A-4B88-3FA6-21BE-7E12EC0CB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6CFE84-2012-09A8-E85F-FBDAC58FEFF7}"/>
              </a:ext>
            </a:extLst>
          </p:cNvPr>
          <p:cNvSpPr>
            <a:spLocks noGrp="1"/>
          </p:cNvSpPr>
          <p:nvPr>
            <p:ph type="sldNum" sz="quarter" idx="12"/>
          </p:nvPr>
        </p:nvSpPr>
        <p:spPr/>
        <p:txBody>
          <a:bodyPr/>
          <a:lstStyle/>
          <a:p>
            <a:fld id="{87EBA92C-3877-4705-8305-633F91D250DA}" type="slidenum">
              <a:rPr lang="en-US" smtClean="0"/>
              <a:t>‹#›</a:t>
            </a:fld>
            <a:endParaRPr lang="en-US"/>
          </a:p>
        </p:txBody>
      </p:sp>
    </p:spTree>
    <p:extLst>
      <p:ext uri="{BB962C8B-B14F-4D97-AF65-F5344CB8AC3E}">
        <p14:creationId xmlns:p14="http://schemas.microsoft.com/office/powerpoint/2010/main" val="2023187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FA6E4A-DB37-527E-3C26-D3A3C79EF80B}"/>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A0D017-9CFC-3D0A-4218-F58E1AFCBDBD}"/>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648D78-5F61-6CF6-C895-CC3B77CF1C8F}"/>
              </a:ext>
            </a:extLst>
          </p:cNvPr>
          <p:cNvSpPr>
            <a:spLocks noGrp="1"/>
          </p:cNvSpPr>
          <p:nvPr>
            <p:ph type="dt" sz="half" idx="10"/>
          </p:nvPr>
        </p:nvSpPr>
        <p:spPr/>
        <p:txBody>
          <a:bodyPr/>
          <a:lstStyle/>
          <a:p>
            <a:fld id="{6FAF21CC-F9F3-4489-9812-E51F1DD87A45}" type="datetimeFigureOut">
              <a:rPr lang="en-US" smtClean="0"/>
              <a:t>4/8/2026</a:t>
            </a:fld>
            <a:endParaRPr lang="en-US"/>
          </a:p>
        </p:txBody>
      </p:sp>
      <p:sp>
        <p:nvSpPr>
          <p:cNvPr id="5" name="Footer Placeholder 4">
            <a:extLst>
              <a:ext uri="{FF2B5EF4-FFF2-40B4-BE49-F238E27FC236}">
                <a16:creationId xmlns:a16="http://schemas.microsoft.com/office/drawing/2014/main" id="{328B61F3-B1F0-CC57-8082-1C60768445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14E19B-851F-6463-B7DF-A478C9E7E572}"/>
              </a:ext>
            </a:extLst>
          </p:cNvPr>
          <p:cNvSpPr>
            <a:spLocks noGrp="1"/>
          </p:cNvSpPr>
          <p:nvPr>
            <p:ph type="sldNum" sz="quarter" idx="12"/>
          </p:nvPr>
        </p:nvSpPr>
        <p:spPr/>
        <p:txBody>
          <a:bodyPr/>
          <a:lstStyle/>
          <a:p>
            <a:fld id="{87EBA92C-3877-4705-8305-633F91D250DA}" type="slidenum">
              <a:rPr lang="en-US" smtClean="0"/>
              <a:t>‹#›</a:t>
            </a:fld>
            <a:endParaRPr lang="en-US"/>
          </a:p>
        </p:txBody>
      </p:sp>
    </p:spTree>
    <p:extLst>
      <p:ext uri="{BB962C8B-B14F-4D97-AF65-F5344CB8AC3E}">
        <p14:creationId xmlns:p14="http://schemas.microsoft.com/office/powerpoint/2010/main" val="1934992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C04242-F5E3-35DF-151F-D47A1A887AE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DDAA7E-2D48-0F76-7E3C-C924183BE0D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1E7B96-5167-A6B0-3E48-A0AC8683341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EB5CB545-E070-497D-A454-8AFF9C883DA8}" type="datetime1">
              <a:rPr lang="en-US" smtClean="0"/>
              <a:t>4/8/2026</a:t>
            </a:fld>
            <a:endParaRPr lang="en-US"/>
          </a:p>
        </p:txBody>
      </p:sp>
      <p:sp>
        <p:nvSpPr>
          <p:cNvPr id="5" name="Footer Placeholder 4">
            <a:extLst>
              <a:ext uri="{FF2B5EF4-FFF2-40B4-BE49-F238E27FC236}">
                <a16:creationId xmlns:a16="http://schemas.microsoft.com/office/drawing/2014/main" id="{81B62D9A-E70E-F7E4-C5A7-FA47A27EE81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6CF179B-E923-C0E9-D61D-A6598C562D0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F0B51D57-C6E0-4C34-9E93-4B1678807762}" type="slidenum">
              <a:rPr lang="en-US" smtClean="0"/>
              <a:t>‹#›</a:t>
            </a:fld>
            <a:endParaRPr lang="en-US"/>
          </a:p>
        </p:txBody>
      </p:sp>
    </p:spTree>
    <p:extLst>
      <p:ext uri="{BB962C8B-B14F-4D97-AF65-F5344CB8AC3E}">
        <p14:creationId xmlns:p14="http://schemas.microsoft.com/office/powerpoint/2010/main" val="411278916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1EC6A0-8A97-313B-4414-868967DEDCA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5949CE-8322-9059-EC8A-3BE7EE00EAF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7B6E2-06BC-ECE0-EC8D-AB820D734B86}"/>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FAF21CC-F9F3-4489-9812-E51F1DD87A45}" type="datetimeFigureOut">
              <a:rPr lang="en-US" smtClean="0"/>
              <a:t>4/8/2026</a:t>
            </a:fld>
            <a:endParaRPr lang="en-US"/>
          </a:p>
        </p:txBody>
      </p:sp>
      <p:sp>
        <p:nvSpPr>
          <p:cNvPr id="5" name="Footer Placeholder 4">
            <a:extLst>
              <a:ext uri="{FF2B5EF4-FFF2-40B4-BE49-F238E27FC236}">
                <a16:creationId xmlns:a16="http://schemas.microsoft.com/office/drawing/2014/main" id="{15A62649-7E42-1E8B-A210-A1EBF0E00B8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37EA8D-7269-D163-2F62-04650706F70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7EBA92C-3877-4705-8305-633F91D250DA}" type="slidenum">
              <a:rPr lang="en-US" smtClean="0"/>
              <a:t>‹#›</a:t>
            </a:fld>
            <a:endParaRPr lang="en-US"/>
          </a:p>
        </p:txBody>
      </p:sp>
    </p:spTree>
    <p:extLst>
      <p:ext uri="{BB962C8B-B14F-4D97-AF65-F5344CB8AC3E}">
        <p14:creationId xmlns:p14="http://schemas.microsoft.com/office/powerpoint/2010/main" val="10986379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bit.ly/CoachForTheApproach" TargetMode="External"/><Relationship Id="rId1" Type="http://schemas.openxmlformats.org/officeDocument/2006/relationships/slideLayout" Target="../slideLayouts/slideLayout13.xml"/><Relationship Id="rId5" Type="http://schemas.openxmlformats.org/officeDocument/2006/relationships/image" Target="../media/image7.jp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7.jpg"/></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7.jpg"/></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hyperlink" Target="https://chatgpt.com/g/g-69401d84d314819192f49998563402dd-assessment-resilience-advisor" TargetMode="External"/><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7.jp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7.jp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4.xml"/><Relationship Id="rId4" Type="http://schemas.openxmlformats.org/officeDocument/2006/relationships/image" Target="../media/image7.jp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7.jpg"/></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7.jp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svg"/><Relationship Id="rId7"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hyperlink" Target="https://bit.ly/chatgptassignments"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7.jpg"/><Relationship Id="rId5" Type="http://schemas.openxmlformats.org/officeDocument/2006/relationships/image" Target="../media/image18.png"/><Relationship Id="rId4" Type="http://schemas.openxmlformats.org/officeDocument/2006/relationships/customXml" Target="../ink/ink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961" t="10395" r="83057" b="24983"/>
          <a:stretch/>
        </p:blipFill>
        <p:spPr>
          <a:xfrm>
            <a:off x="-762000" y="0"/>
            <a:ext cx="7315200" cy="10287000"/>
          </a:xfrm>
          <a:prstGeom prst="rect">
            <a:avLst/>
          </a:prstGeom>
        </p:spPr>
      </p:pic>
      <p:grpSp>
        <p:nvGrpSpPr>
          <p:cNvPr id="3" name="Group 3"/>
          <p:cNvGrpSpPr/>
          <p:nvPr/>
        </p:nvGrpSpPr>
        <p:grpSpPr>
          <a:xfrm>
            <a:off x="1874035" y="1233332"/>
            <a:ext cx="5964110" cy="7820336"/>
            <a:chOff x="0" y="0"/>
            <a:chExt cx="7952147" cy="10427115"/>
          </a:xfrm>
        </p:grpSpPr>
        <p:pic>
          <p:nvPicPr>
            <p:cNvPr id="4" name="Picture 4"/>
            <p:cNvPicPr>
              <a:picLocks noChangeAspect="1"/>
            </p:cNvPicPr>
            <p:nvPr/>
          </p:nvPicPr>
          <p:blipFill>
            <a:blip r:embed="rId4"/>
            <a:srcRect l="30482" r="28477"/>
            <a:stretch>
              <a:fillRect/>
            </a:stretch>
          </p:blipFill>
          <p:spPr>
            <a:xfrm>
              <a:off x="0" y="0"/>
              <a:ext cx="7952147" cy="10427115"/>
            </a:xfrm>
            <a:prstGeom prst="rect">
              <a:avLst/>
            </a:prstGeom>
          </p:spPr>
        </p:pic>
      </p:grpSp>
      <p:pic>
        <p:nvPicPr>
          <p:cNvPr id="5" name="Picture 5"/>
          <p:cNvPicPr>
            <a:picLocks noChangeAspect="1"/>
          </p:cNvPicPr>
          <p:nvPr/>
        </p:nvPicPr>
        <p:blipFill>
          <a:blip r:embed="rId5"/>
          <a:srcRect/>
          <a:stretch>
            <a:fillRect/>
          </a:stretch>
        </p:blipFill>
        <p:spPr>
          <a:xfrm>
            <a:off x="8743220" y="1282524"/>
            <a:ext cx="7494617" cy="2711689"/>
          </a:xfrm>
          <a:prstGeom prst="rect">
            <a:avLst/>
          </a:prstGeom>
        </p:spPr>
      </p:pic>
      <p:sp>
        <p:nvSpPr>
          <p:cNvPr id="6" name="TextBox 6"/>
          <p:cNvSpPr txBox="1"/>
          <p:nvPr/>
        </p:nvSpPr>
        <p:spPr>
          <a:xfrm>
            <a:off x="-4572000" y="9400875"/>
            <a:ext cx="10248662" cy="538918"/>
          </a:xfrm>
          <a:prstGeom prst="rect">
            <a:avLst/>
          </a:prstGeom>
        </p:spPr>
        <p:txBody>
          <a:bodyPr lIns="0" tIns="0" rIns="0" bIns="0" rtlCol="0" anchor="t">
            <a:spAutoFit/>
          </a:bodyPr>
          <a:lstStyle/>
          <a:p>
            <a:pPr algn="r">
              <a:lnSpc>
                <a:spcPts val="4420"/>
              </a:lnSpc>
            </a:pPr>
            <a:r>
              <a:rPr lang="en-US" sz="3157" spc="814" dirty="0">
                <a:solidFill>
                  <a:srgbClr val="FFFFFF"/>
                </a:solidFill>
              </a:rPr>
              <a:t>www.onehe.org</a:t>
            </a:r>
          </a:p>
        </p:txBody>
      </p:sp>
      <p:sp>
        <p:nvSpPr>
          <p:cNvPr id="7" name="TextBox 7"/>
          <p:cNvSpPr txBox="1"/>
          <p:nvPr/>
        </p:nvSpPr>
        <p:spPr>
          <a:xfrm>
            <a:off x="8785887" y="4159645"/>
            <a:ext cx="7628079" cy="444132"/>
          </a:xfrm>
          <a:prstGeom prst="rect">
            <a:avLst/>
          </a:prstGeom>
        </p:spPr>
        <p:txBody>
          <a:bodyPr lIns="0" tIns="0" rIns="0" bIns="0" rtlCol="0" anchor="t">
            <a:spAutoFit/>
          </a:bodyPr>
          <a:lstStyle/>
          <a:p>
            <a:pPr algn="just">
              <a:lnSpc>
                <a:spcPts val="3697"/>
              </a:lnSpc>
            </a:pPr>
            <a:r>
              <a:rPr lang="en-US" sz="2641" spc="681">
                <a:solidFill>
                  <a:srgbClr val="000000"/>
                </a:solidFill>
              </a:rPr>
              <a:t>Develop your teaching your way</a:t>
            </a:r>
          </a:p>
        </p:txBody>
      </p:sp>
      <p:sp>
        <p:nvSpPr>
          <p:cNvPr id="8" name="TextBox 8"/>
          <p:cNvSpPr txBox="1"/>
          <p:nvPr/>
        </p:nvSpPr>
        <p:spPr>
          <a:xfrm>
            <a:off x="8757156" y="5127514"/>
            <a:ext cx="8777445" cy="2863028"/>
          </a:xfrm>
          <a:prstGeom prst="rect">
            <a:avLst/>
          </a:prstGeom>
        </p:spPr>
        <p:txBody>
          <a:bodyPr wrap="square" lIns="0" tIns="0" rIns="0" bIns="0" rtlCol="0" anchor="t">
            <a:spAutoFit/>
          </a:bodyPr>
          <a:lstStyle/>
          <a:p>
            <a:pPr>
              <a:lnSpc>
                <a:spcPts val="7559"/>
              </a:lnSpc>
            </a:pPr>
            <a:r>
              <a:rPr lang="en-US" sz="5400">
                <a:latin typeface="+mj-lt"/>
                <a:ea typeface="Calibri"/>
                <a:cs typeface="Calibri"/>
              </a:rPr>
              <a:t>The AI Educational Double Bind: When to Lean In, and When to Refuse</a:t>
            </a:r>
            <a:endParaRPr lang="en-US" sz="5400" dirty="0">
              <a:latin typeface="+mj-lt"/>
              <a:ea typeface="+mn-lt"/>
              <a:cs typeface="+mn-lt"/>
            </a:endParaRPr>
          </a:p>
        </p:txBody>
      </p:sp>
      <p:sp>
        <p:nvSpPr>
          <p:cNvPr id="9" name="TextBox 9"/>
          <p:cNvSpPr txBox="1"/>
          <p:nvPr/>
        </p:nvSpPr>
        <p:spPr>
          <a:xfrm>
            <a:off x="11734800" y="8653033"/>
            <a:ext cx="3200400" cy="702885"/>
          </a:xfrm>
          <a:prstGeom prst="rect">
            <a:avLst/>
          </a:prstGeom>
        </p:spPr>
        <p:txBody>
          <a:bodyPr wrap="square" lIns="0" tIns="0" rIns="0" bIns="0" rtlCol="0" anchor="t">
            <a:spAutoFit/>
          </a:bodyPr>
          <a:lstStyle/>
          <a:p>
            <a:pPr>
              <a:lnSpc>
                <a:spcPts val="5880"/>
              </a:lnSpc>
            </a:pPr>
            <a:r>
              <a:rPr lang="en-US" sz="4000">
                <a:solidFill>
                  <a:srgbClr val="000000"/>
                </a:solidFill>
                <a:ea typeface="Open Sans"/>
                <a:cs typeface="Open Sans"/>
              </a:rPr>
              <a:t>Kevin Yee, UCF</a:t>
            </a:r>
            <a:endParaRPr lang="en-US" sz="4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4D7B4-E3EA-46D0-8BAD-59E7381C07CC}"/>
              </a:ext>
            </a:extLst>
          </p:cNvPr>
          <p:cNvSpPr>
            <a:spLocks noGrp="1"/>
          </p:cNvSpPr>
          <p:nvPr>
            <p:ph type="title"/>
          </p:nvPr>
        </p:nvSpPr>
        <p:spPr/>
        <p:txBody>
          <a:bodyPr/>
          <a:lstStyle/>
          <a:p>
            <a:r>
              <a:rPr lang="en-US"/>
              <a:t>How Can We Prevent Idiocracy? </a:t>
            </a:r>
          </a:p>
        </p:txBody>
      </p:sp>
      <p:pic>
        <p:nvPicPr>
          <p:cNvPr id="5" name="Content Placeholder 4" descr="A person in a grey shirt&#10;&#10;Description automatically generated">
            <a:extLst>
              <a:ext uri="{FF2B5EF4-FFF2-40B4-BE49-F238E27FC236}">
                <a16:creationId xmlns:a16="http://schemas.microsoft.com/office/drawing/2014/main" id="{F5881439-B63F-2B0D-AF5F-A7BDACBE14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9758" y="2220852"/>
            <a:ext cx="13688484" cy="7699773"/>
          </a:xfrm>
        </p:spPr>
      </p:pic>
      <p:sp>
        <p:nvSpPr>
          <p:cNvPr id="3" name="TextBox 2">
            <a:extLst>
              <a:ext uri="{FF2B5EF4-FFF2-40B4-BE49-F238E27FC236}">
                <a16:creationId xmlns:a16="http://schemas.microsoft.com/office/drawing/2014/main" id="{0131A511-9931-DE8C-7743-F8D3F9C737B9}"/>
              </a:ext>
            </a:extLst>
          </p:cNvPr>
          <p:cNvSpPr txBox="1"/>
          <p:nvPr/>
        </p:nvSpPr>
        <p:spPr>
          <a:xfrm>
            <a:off x="2698955" y="5121378"/>
            <a:ext cx="3517491" cy="1477328"/>
          </a:xfrm>
          <a:prstGeom prst="rect">
            <a:avLst/>
          </a:prstGeom>
          <a:noFill/>
        </p:spPr>
        <p:txBody>
          <a:bodyPr wrap="square" rtlCol="0">
            <a:spAutoFit/>
          </a:bodyPr>
          <a:lstStyle/>
          <a:p>
            <a:pPr defTabSz="1371600"/>
            <a:r>
              <a:rPr lang="en-US" sz="9000">
                <a:solidFill>
                  <a:srgbClr val="FF0000"/>
                </a:solidFill>
                <a:latin typeface="Aptos" panose="02110004020202020204"/>
              </a:rPr>
              <a:t>2006</a:t>
            </a:r>
          </a:p>
        </p:txBody>
      </p:sp>
      <p:pic>
        <p:nvPicPr>
          <p:cNvPr id="6" name="Picture 5" descr="Picture1.png"/>
          <p:cNvPicPr>
            <a:picLocks noChangeAspect="1"/>
          </p:cNvPicPr>
          <p:nvPr/>
        </p:nvPicPr>
        <p:blipFill>
          <a:blip r:embed="rId3"/>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165231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A9A83-8225-68D6-747E-2A388DF812F6}"/>
            </a:ext>
          </a:extLst>
        </p:cNvPr>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F7DEF6BD-28AB-2421-9DC7-545E70F9422A}"/>
              </a:ext>
            </a:extLst>
          </p:cNvPr>
          <p:cNvGraphicFramePr>
            <a:graphicFrameLocks noGrp="1"/>
          </p:cNvGraphicFramePr>
          <p:nvPr>
            <p:ph idx="1"/>
          </p:nvPr>
        </p:nvGraphicFramePr>
        <p:xfrm>
          <a:off x="0" y="0"/>
          <a:ext cx="18288000" cy="102870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AE649099-5863-664F-1FBC-A06A05E6E64D}"/>
              </a:ext>
            </a:extLst>
          </p:cNvPr>
          <p:cNvSpPr>
            <a:spLocks noGrp="1"/>
          </p:cNvSpPr>
          <p:nvPr>
            <p:ph type="sldNum" sz="quarter" idx="12"/>
          </p:nvPr>
        </p:nvSpPr>
        <p:spPr/>
        <p:txBody>
          <a:bodyPr/>
          <a:lstStyle/>
          <a:p>
            <a:pPr defTabSz="1371600"/>
            <a:fld id="{EC6A3DDE-D93C-46C3-8125-BF48CAC7DF90}" type="slidenum">
              <a:rPr lang="en-US">
                <a:solidFill>
                  <a:prstClr val="black">
                    <a:tint val="82000"/>
                  </a:prstClr>
                </a:solidFill>
                <a:latin typeface="Aptos" panose="02110004020202020204"/>
              </a:rPr>
              <a:pPr defTabSz="1371600"/>
              <a:t>11</a:t>
            </a:fld>
            <a:endParaRPr lang="en-US">
              <a:solidFill>
                <a:prstClr val="black">
                  <a:tint val="82000"/>
                </a:prstClr>
              </a:solidFill>
              <a:latin typeface="Aptos" panose="02110004020202020204"/>
            </a:endParaRPr>
          </a:p>
        </p:txBody>
      </p:sp>
      <p:sp>
        <p:nvSpPr>
          <p:cNvPr id="3" name="TextBox 2">
            <a:extLst>
              <a:ext uri="{FF2B5EF4-FFF2-40B4-BE49-F238E27FC236}">
                <a16:creationId xmlns:a16="http://schemas.microsoft.com/office/drawing/2014/main" id="{DC5DDF61-9249-70C4-57C5-57313CC11839}"/>
              </a:ext>
            </a:extLst>
          </p:cNvPr>
          <p:cNvSpPr txBox="1"/>
          <p:nvPr/>
        </p:nvSpPr>
        <p:spPr>
          <a:xfrm>
            <a:off x="269823" y="269823"/>
            <a:ext cx="3237876" cy="830997"/>
          </a:xfrm>
          <a:prstGeom prst="rect">
            <a:avLst/>
          </a:prstGeom>
          <a:noFill/>
        </p:spPr>
        <p:txBody>
          <a:bodyPr wrap="square" rtlCol="0">
            <a:spAutoFit/>
          </a:bodyPr>
          <a:lstStyle/>
          <a:p>
            <a:pPr defTabSz="1371600"/>
            <a:r>
              <a:rPr lang="en-US" sz="4800" b="1">
                <a:solidFill>
                  <a:srgbClr val="00B0F0"/>
                </a:solidFill>
                <a:latin typeface="Aptos" panose="02110004020202020204"/>
              </a:rPr>
              <a:t>“Lean In”</a:t>
            </a:r>
          </a:p>
        </p:txBody>
      </p:sp>
      <p:sp>
        <p:nvSpPr>
          <p:cNvPr id="4" name="TextBox 3">
            <a:extLst>
              <a:ext uri="{FF2B5EF4-FFF2-40B4-BE49-F238E27FC236}">
                <a16:creationId xmlns:a16="http://schemas.microsoft.com/office/drawing/2014/main" id="{F4D52160-F45B-67AA-17D5-9DCEDED1F7DA}"/>
              </a:ext>
            </a:extLst>
          </p:cNvPr>
          <p:cNvSpPr txBox="1"/>
          <p:nvPr/>
        </p:nvSpPr>
        <p:spPr>
          <a:xfrm>
            <a:off x="12275070" y="269823"/>
            <a:ext cx="5743107" cy="830997"/>
          </a:xfrm>
          <a:prstGeom prst="rect">
            <a:avLst/>
          </a:prstGeom>
          <a:noFill/>
        </p:spPr>
        <p:txBody>
          <a:bodyPr wrap="square" rtlCol="0">
            <a:spAutoFit/>
          </a:bodyPr>
          <a:lstStyle/>
          <a:p>
            <a:pPr defTabSz="1371600"/>
            <a:r>
              <a:rPr lang="en-US" sz="4800" b="1">
                <a:solidFill>
                  <a:srgbClr val="00B0F0"/>
                </a:solidFill>
                <a:latin typeface="Aptos" panose="02110004020202020204"/>
              </a:rPr>
              <a:t>“Informed Refusal”</a:t>
            </a:r>
          </a:p>
        </p:txBody>
      </p:sp>
      <p:pic>
        <p:nvPicPr>
          <p:cNvPr id="10" name="Picture 9" descr="Picture1.png"/>
          <p:cNvPicPr>
            <a:picLocks noChangeAspect="1"/>
          </p:cNvPicPr>
          <p:nvPr/>
        </p:nvPicPr>
        <p:blipFill>
          <a:blip r:embed="rId4"/>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2785013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C0E32C1F-C3B9-8128-CD81-DFAF47FF212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6699D33-D99B-5B47-16F1-4ED977B09191}"/>
              </a:ext>
            </a:extLst>
          </p:cNvPr>
          <p:cNvSpPr txBox="1">
            <a:spLocks/>
          </p:cNvSpPr>
          <p:nvPr/>
        </p:nvSpPr>
        <p:spPr>
          <a:xfrm>
            <a:off x="813546" y="731040"/>
            <a:ext cx="15353553" cy="2033379"/>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en-US" sz="8100">
                <a:solidFill>
                  <a:prstClr val="black"/>
                </a:solidFill>
                <a:latin typeface="Calibri"/>
                <a:ea typeface="Calibri"/>
                <a:cs typeface="Calibri"/>
              </a:rPr>
              <a:t>Why do students cheat?</a:t>
            </a:r>
          </a:p>
        </p:txBody>
      </p:sp>
      <p:pic>
        <p:nvPicPr>
          <p:cNvPr id="8" name="Picture 7" descr="A red text on a black background&#10;&#10;AI-generated content may be incorrect.">
            <a:extLst>
              <a:ext uri="{FF2B5EF4-FFF2-40B4-BE49-F238E27FC236}">
                <a16:creationId xmlns:a16="http://schemas.microsoft.com/office/drawing/2014/main" id="{1C92D398-CFE0-1A8C-DBA5-D4FF76F69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833" y="1595204"/>
            <a:ext cx="8932334" cy="8932334"/>
          </a:xfrm>
          <a:prstGeom prst="rect">
            <a:avLst/>
          </a:prstGeom>
        </p:spPr>
      </p:pic>
      <p:pic>
        <p:nvPicPr>
          <p:cNvPr id="9" name="Picture 8" descr="Picture1.png"/>
          <p:cNvPicPr>
            <a:picLocks noChangeAspect="1"/>
          </p:cNvPicPr>
          <p:nvPr/>
        </p:nvPicPr>
        <p:blipFill>
          <a:blip r:embed="rId4"/>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1240339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66176-E707-EFD7-E322-5ECEBBA4CEF3}"/>
              </a:ext>
            </a:extLst>
          </p:cNvPr>
          <p:cNvSpPr>
            <a:spLocks noGrp="1"/>
          </p:cNvSpPr>
          <p:nvPr>
            <p:ph type="title"/>
          </p:nvPr>
        </p:nvSpPr>
        <p:spPr>
          <a:xfrm>
            <a:off x="1039428" y="1493012"/>
            <a:ext cx="4800600" cy="6691745"/>
          </a:xfrm>
        </p:spPr>
        <p:txBody>
          <a:bodyPr>
            <a:normAutofit/>
          </a:bodyPr>
          <a:lstStyle/>
          <a:p>
            <a:r>
              <a:rPr lang="en-US" sz="9900" dirty="0">
                <a:solidFill>
                  <a:srgbClr val="FFFFFF"/>
                </a:solidFill>
                <a:latin typeface="Franklin Gothic Demi Cond" panose="020B0706030402020204" pitchFamily="34" charset="0"/>
              </a:rPr>
              <a:t>Reasons Students Cheat</a:t>
            </a:r>
          </a:p>
        </p:txBody>
      </p:sp>
      <p:sp>
        <p:nvSpPr>
          <p:cNvPr id="3" name="Content Placeholder 2">
            <a:extLst>
              <a:ext uri="{FF2B5EF4-FFF2-40B4-BE49-F238E27FC236}">
                <a16:creationId xmlns:a16="http://schemas.microsoft.com/office/drawing/2014/main" id="{3ECC3829-6347-FCDB-4472-4A0207E244EE}"/>
              </a:ext>
            </a:extLst>
          </p:cNvPr>
          <p:cNvSpPr>
            <a:spLocks noGrp="1"/>
          </p:cNvSpPr>
          <p:nvPr>
            <p:ph idx="1"/>
          </p:nvPr>
        </p:nvSpPr>
        <p:spPr>
          <a:xfrm>
            <a:off x="598518" y="3481356"/>
            <a:ext cx="14388231" cy="5784090"/>
          </a:xfrm>
        </p:spPr>
        <p:txBody>
          <a:bodyPr anchor="ctr">
            <a:normAutofit/>
          </a:bodyPr>
          <a:lstStyle/>
          <a:p>
            <a:pPr marL="771525" indent="-771525">
              <a:buFont typeface="+mj-lt"/>
              <a:buAutoNum type="arabicPeriod"/>
            </a:pPr>
            <a:r>
              <a:rPr lang="en-US" sz="4800" dirty="0"/>
              <a:t>I’m only extrinsically motivated (degree gets me a job)</a:t>
            </a:r>
          </a:p>
          <a:p>
            <a:pPr marL="771525" indent="-771525">
              <a:buFont typeface="+mj-lt"/>
              <a:buAutoNum type="arabicPeriod"/>
            </a:pPr>
            <a:r>
              <a:rPr lang="en-US" sz="4800" dirty="0"/>
              <a:t>Everyone else does it (I’ll fall behind if I don’t cheat like them)</a:t>
            </a:r>
          </a:p>
          <a:p>
            <a:pPr marL="771525" indent="-771525">
              <a:buFont typeface="+mj-lt"/>
              <a:buAutoNum type="arabicPeriod"/>
            </a:pPr>
            <a:r>
              <a:rPr lang="en-US" sz="4800" dirty="0">
                <a:highlight>
                  <a:srgbClr val="FFFF00"/>
                </a:highlight>
              </a:rPr>
              <a:t>It’s not morally/ethically wrong (victimless crime)</a:t>
            </a:r>
          </a:p>
          <a:p>
            <a:pPr marL="771525" indent="-771525">
              <a:buFont typeface="+mj-lt"/>
              <a:buAutoNum type="arabicPeriod"/>
            </a:pPr>
            <a:r>
              <a:rPr lang="en-US" sz="4800" dirty="0">
                <a:highlight>
                  <a:srgbClr val="FFFF00"/>
                </a:highlight>
              </a:rPr>
              <a:t>I’m not going to get caught</a:t>
            </a:r>
          </a:p>
          <a:p>
            <a:pPr marL="771525" indent="-771525">
              <a:buFont typeface="+mj-lt"/>
              <a:buAutoNum type="arabicPeriod"/>
            </a:pPr>
            <a:r>
              <a:rPr lang="en-US" sz="4800" dirty="0">
                <a:highlight>
                  <a:srgbClr val="FFFF00"/>
                </a:highlight>
              </a:rPr>
              <a:t>I need to cheat to pass (don’t have enough </a:t>
            </a:r>
            <a:r>
              <a:rPr lang="en-US" sz="4800">
                <a:highlight>
                  <a:srgbClr val="FFFF00"/>
                </a:highlight>
              </a:rPr>
              <a:t>time)</a:t>
            </a:r>
            <a:endParaRPr lang="en-US" sz="4800" dirty="0">
              <a:highlight>
                <a:srgbClr val="FFFF00"/>
              </a:highlight>
            </a:endParaRPr>
          </a:p>
        </p:txBody>
      </p:sp>
      <p:pic>
        <p:nvPicPr>
          <p:cNvPr id="4" name="Picture 3" descr="A person in a white coat with a backpack&#10;&#10;Description automatically generated">
            <a:extLst>
              <a:ext uri="{FF2B5EF4-FFF2-40B4-BE49-F238E27FC236}">
                <a16:creationId xmlns:a16="http://schemas.microsoft.com/office/drawing/2014/main" id="{7E37373B-F74D-CB81-59CD-201378D62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63302" y="-304617"/>
            <a:ext cx="10287000" cy="10287000"/>
          </a:xfrm>
          <a:prstGeom prst="rect">
            <a:avLst/>
          </a:prstGeom>
        </p:spPr>
      </p:pic>
      <p:sp>
        <p:nvSpPr>
          <p:cNvPr id="6" name="Title 1">
            <a:extLst>
              <a:ext uri="{FF2B5EF4-FFF2-40B4-BE49-F238E27FC236}">
                <a16:creationId xmlns:a16="http://schemas.microsoft.com/office/drawing/2014/main" id="{F59CA2D4-4BB9-4702-588B-CC6444EA9137}"/>
              </a:ext>
            </a:extLst>
          </p:cNvPr>
          <p:cNvSpPr txBox="1">
            <a:spLocks/>
          </p:cNvSpPr>
          <p:nvPr/>
        </p:nvSpPr>
        <p:spPr>
          <a:xfrm>
            <a:off x="813547" y="731040"/>
            <a:ext cx="9785180" cy="2033379"/>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8100">
                <a:solidFill>
                  <a:prstClr val="black"/>
                </a:solidFill>
                <a:latin typeface="Calibri"/>
                <a:ea typeface="Calibri"/>
                <a:cs typeface="Calibri"/>
              </a:rPr>
              <a:t>Why Students Cheat</a:t>
            </a:r>
          </a:p>
        </p:txBody>
      </p:sp>
      <p:pic>
        <p:nvPicPr>
          <p:cNvPr id="7" name="Picture 6" descr="Picture1.png"/>
          <p:cNvPicPr>
            <a:picLocks noChangeAspect="1"/>
          </p:cNvPicPr>
          <p:nvPr/>
        </p:nvPicPr>
        <p:blipFill>
          <a:blip r:embed="rId4"/>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2125958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220DC-D45E-B74C-DDD6-679DE06746DC}"/>
              </a:ext>
            </a:extLst>
          </p:cNvPr>
          <p:cNvSpPr>
            <a:spLocks noGrp="1"/>
          </p:cNvSpPr>
          <p:nvPr>
            <p:ph type="title"/>
          </p:nvPr>
        </p:nvSpPr>
        <p:spPr/>
        <p:txBody>
          <a:bodyPr/>
          <a:lstStyle/>
          <a:p>
            <a:r>
              <a:rPr lang="en-US"/>
              <a:t>“Better than AI”</a:t>
            </a:r>
          </a:p>
        </p:txBody>
      </p:sp>
      <p:sp>
        <p:nvSpPr>
          <p:cNvPr id="4" name="Content Placeholder 3">
            <a:extLst>
              <a:ext uri="{FF2B5EF4-FFF2-40B4-BE49-F238E27FC236}">
                <a16:creationId xmlns:a16="http://schemas.microsoft.com/office/drawing/2014/main" id="{389326B5-958A-E96A-A7BB-33B13373CCAC}"/>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A94C7DDB-ABA2-2B37-A840-0CCDE292C842}"/>
              </a:ext>
            </a:extLst>
          </p:cNvPr>
          <p:cNvPicPr>
            <a:picLocks noChangeAspect="1"/>
          </p:cNvPicPr>
          <p:nvPr/>
        </p:nvPicPr>
        <p:blipFill>
          <a:blip r:embed="rId3"/>
          <a:stretch>
            <a:fillRect/>
          </a:stretch>
        </p:blipFill>
        <p:spPr>
          <a:xfrm>
            <a:off x="1035619" y="2536033"/>
            <a:ext cx="16166321" cy="7203281"/>
          </a:xfrm>
          <a:prstGeom prst="rect">
            <a:avLst/>
          </a:prstGeom>
        </p:spPr>
      </p:pic>
      <p:pic>
        <p:nvPicPr>
          <p:cNvPr id="7" name="Picture 6" descr="Picture1.png"/>
          <p:cNvPicPr>
            <a:picLocks noChangeAspect="1"/>
          </p:cNvPicPr>
          <p:nvPr/>
        </p:nvPicPr>
        <p:blipFill>
          <a:blip r:embed="rId4"/>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3757459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115C9-10BF-27EB-6B6B-F8462265ED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26A5C5-EB9B-6493-505B-BEAA78BDA705}"/>
              </a:ext>
            </a:extLst>
          </p:cNvPr>
          <p:cNvSpPr>
            <a:spLocks noGrp="1"/>
          </p:cNvSpPr>
          <p:nvPr>
            <p:ph type="title"/>
          </p:nvPr>
        </p:nvSpPr>
        <p:spPr>
          <a:xfrm>
            <a:off x="1039428" y="1493012"/>
            <a:ext cx="4800600" cy="6691745"/>
          </a:xfrm>
        </p:spPr>
        <p:txBody>
          <a:bodyPr>
            <a:normAutofit/>
          </a:bodyPr>
          <a:lstStyle/>
          <a:p>
            <a:r>
              <a:rPr lang="en-US" sz="9900" dirty="0">
                <a:solidFill>
                  <a:srgbClr val="FFFFFF"/>
                </a:solidFill>
                <a:latin typeface="Franklin Gothic Demi Cond" panose="020B0706030402020204" pitchFamily="34" charset="0"/>
              </a:rPr>
              <a:t>Reasons Students Cheat</a:t>
            </a:r>
          </a:p>
        </p:txBody>
      </p:sp>
      <p:sp>
        <p:nvSpPr>
          <p:cNvPr id="3" name="Content Placeholder 2">
            <a:extLst>
              <a:ext uri="{FF2B5EF4-FFF2-40B4-BE49-F238E27FC236}">
                <a16:creationId xmlns:a16="http://schemas.microsoft.com/office/drawing/2014/main" id="{653328EA-9436-769B-E5D1-B55373C7FEBC}"/>
              </a:ext>
            </a:extLst>
          </p:cNvPr>
          <p:cNvSpPr>
            <a:spLocks noGrp="1"/>
          </p:cNvSpPr>
          <p:nvPr>
            <p:ph idx="1"/>
          </p:nvPr>
        </p:nvSpPr>
        <p:spPr>
          <a:xfrm>
            <a:off x="598517" y="2442117"/>
            <a:ext cx="14405450" cy="7540266"/>
          </a:xfrm>
        </p:spPr>
        <p:txBody>
          <a:bodyPr anchor="ctr">
            <a:normAutofit/>
          </a:bodyPr>
          <a:lstStyle/>
          <a:p>
            <a:pPr marL="771525" indent="-771525">
              <a:buFont typeface="+mj-lt"/>
              <a:buAutoNum type="arabicPeriod"/>
            </a:pPr>
            <a:r>
              <a:rPr lang="en-US" sz="4800" dirty="0"/>
              <a:t>I’m only extrinsically motivated (</a:t>
            </a:r>
            <a:r>
              <a:rPr lang="en-US" sz="4800" dirty="0">
                <a:highlight>
                  <a:srgbClr val="00FF00"/>
                </a:highlight>
              </a:rPr>
              <a:t>but I need to be “better than AI” in today’s market</a:t>
            </a:r>
            <a:r>
              <a:rPr lang="en-US" sz="4800" dirty="0"/>
              <a:t>)</a:t>
            </a:r>
          </a:p>
          <a:p>
            <a:pPr marL="771525" indent="-771525">
              <a:buFont typeface="+mj-lt"/>
              <a:buAutoNum type="arabicPeriod"/>
            </a:pPr>
            <a:r>
              <a:rPr lang="en-US" sz="4800" dirty="0"/>
              <a:t>Everyone else does it (</a:t>
            </a:r>
            <a:r>
              <a:rPr lang="en-US" sz="4800" dirty="0">
                <a:highlight>
                  <a:srgbClr val="00FF00"/>
                </a:highlight>
              </a:rPr>
              <a:t>I stand out in the job market when I don’t use AI</a:t>
            </a:r>
            <a:r>
              <a:rPr lang="en-US" sz="4800" dirty="0"/>
              <a:t>)</a:t>
            </a:r>
          </a:p>
          <a:p>
            <a:pPr marL="771525" indent="-771525">
              <a:buFont typeface="+mj-lt"/>
              <a:buAutoNum type="arabicPeriod"/>
            </a:pPr>
            <a:r>
              <a:rPr lang="en-US" sz="4800" dirty="0"/>
              <a:t>It’s not morally/ethically wrong (</a:t>
            </a:r>
            <a:r>
              <a:rPr lang="en-US" sz="4800" dirty="0">
                <a:highlight>
                  <a:srgbClr val="00FF00"/>
                </a:highlight>
              </a:rPr>
              <a:t>I want to be </a:t>
            </a:r>
            <a:r>
              <a:rPr lang="en-US" sz="4800" u="sng" dirty="0">
                <a:highlight>
                  <a:srgbClr val="00FF00"/>
                </a:highlight>
              </a:rPr>
              <a:t>actually</a:t>
            </a:r>
            <a:r>
              <a:rPr lang="en-US" sz="4800" dirty="0">
                <a:highlight>
                  <a:srgbClr val="00FF00"/>
                </a:highlight>
              </a:rPr>
              <a:t> prepared</a:t>
            </a:r>
            <a:r>
              <a:rPr lang="en-US" sz="4800" dirty="0"/>
              <a:t>)</a:t>
            </a:r>
          </a:p>
          <a:p>
            <a:pPr marL="771525" indent="-771525">
              <a:buFont typeface="+mj-lt"/>
              <a:buAutoNum type="arabicPeriod"/>
            </a:pPr>
            <a:r>
              <a:rPr lang="en-US" sz="4800" dirty="0"/>
              <a:t>I’m not going to get caught (</a:t>
            </a:r>
            <a:r>
              <a:rPr lang="en-US" sz="4800" dirty="0">
                <a:highlight>
                  <a:srgbClr val="00FF00"/>
                </a:highlight>
              </a:rPr>
              <a:t>but I WOULD get caught on the job later if I cheat</a:t>
            </a:r>
            <a:r>
              <a:rPr lang="en-US" sz="4800" dirty="0"/>
              <a:t>)</a:t>
            </a:r>
          </a:p>
          <a:p>
            <a:pPr marL="771525" indent="-771525">
              <a:buFont typeface="+mj-lt"/>
              <a:buAutoNum type="arabicPeriod"/>
            </a:pPr>
            <a:r>
              <a:rPr lang="en-US" sz="4800" dirty="0"/>
              <a:t>I need to cheat to pass due to time (</a:t>
            </a:r>
            <a:r>
              <a:rPr lang="en-US" sz="4800" dirty="0">
                <a:highlight>
                  <a:srgbClr val="00FF00"/>
                </a:highlight>
              </a:rPr>
              <a:t>passing won’t do me any good without skills</a:t>
            </a:r>
            <a:r>
              <a:rPr lang="en-US" sz="4800" dirty="0"/>
              <a:t>)</a:t>
            </a:r>
          </a:p>
        </p:txBody>
      </p:sp>
      <p:pic>
        <p:nvPicPr>
          <p:cNvPr id="4" name="Picture 3" descr="A person in a white coat with a backpack&#10;&#10;Description automatically generated">
            <a:extLst>
              <a:ext uri="{FF2B5EF4-FFF2-40B4-BE49-F238E27FC236}">
                <a16:creationId xmlns:a16="http://schemas.microsoft.com/office/drawing/2014/main" id="{771A617F-91F9-544B-6856-F55267E411BA}"/>
              </a:ext>
            </a:extLst>
          </p:cNvPr>
          <p:cNvPicPr>
            <a:picLocks noChangeAspect="1"/>
          </p:cNvPicPr>
          <p:nvPr/>
        </p:nvPicPr>
        <p:blipFill>
          <a:blip r:embed="rId3">
            <a:extLst>
              <a:ext uri="{28A0092B-C50C-407E-A947-70E740481C1C}">
                <a14:useLocalDpi xmlns:a14="http://schemas.microsoft.com/office/drawing/2010/main" val="0"/>
              </a:ext>
            </a:extLst>
          </a:blip>
          <a:srcRect l="24160" r="41531"/>
          <a:stretch>
            <a:fillRect/>
          </a:stretch>
        </p:blipFill>
        <p:spPr>
          <a:xfrm flipH="1">
            <a:off x="14535614" y="-304617"/>
            <a:ext cx="3529362" cy="10287000"/>
          </a:xfrm>
          <a:prstGeom prst="rect">
            <a:avLst/>
          </a:prstGeom>
        </p:spPr>
      </p:pic>
      <p:sp>
        <p:nvSpPr>
          <p:cNvPr id="6" name="Title 1">
            <a:extLst>
              <a:ext uri="{FF2B5EF4-FFF2-40B4-BE49-F238E27FC236}">
                <a16:creationId xmlns:a16="http://schemas.microsoft.com/office/drawing/2014/main" id="{624DD545-B556-4F7E-74B2-4B8FD8CD28B0}"/>
              </a:ext>
            </a:extLst>
          </p:cNvPr>
          <p:cNvSpPr txBox="1">
            <a:spLocks/>
          </p:cNvSpPr>
          <p:nvPr/>
        </p:nvSpPr>
        <p:spPr>
          <a:xfrm>
            <a:off x="813547" y="731040"/>
            <a:ext cx="9785180" cy="2033379"/>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8100">
                <a:solidFill>
                  <a:prstClr val="black"/>
                </a:solidFill>
                <a:latin typeface="Calibri"/>
                <a:ea typeface="Calibri"/>
                <a:cs typeface="Calibri"/>
              </a:rPr>
              <a:t>Why Students Cheat</a:t>
            </a:r>
          </a:p>
        </p:txBody>
      </p:sp>
      <p:pic>
        <p:nvPicPr>
          <p:cNvPr id="7" name="Picture 6" descr="Picture1.png"/>
          <p:cNvPicPr>
            <a:picLocks noChangeAspect="1"/>
          </p:cNvPicPr>
          <p:nvPr/>
        </p:nvPicPr>
        <p:blipFill>
          <a:blip r:embed="rId4"/>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578565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48CEF-CF6A-F7AD-2C69-DD0B8A9D54CD}"/>
              </a:ext>
            </a:extLst>
          </p:cNvPr>
          <p:cNvSpPr>
            <a:spLocks noGrp="1"/>
          </p:cNvSpPr>
          <p:nvPr>
            <p:ph type="title"/>
          </p:nvPr>
        </p:nvSpPr>
        <p:spPr>
          <a:xfrm>
            <a:off x="10764983" y="2"/>
            <a:ext cx="7252853" cy="10287000"/>
          </a:xfrm>
        </p:spPr>
        <p:txBody>
          <a:bodyPr/>
          <a:lstStyle/>
          <a:p>
            <a:r>
              <a:rPr lang="en-US"/>
              <a:t>tl;dr</a:t>
            </a:r>
            <a:br>
              <a:rPr lang="en-US"/>
            </a:br>
            <a:br>
              <a:rPr lang="en-US"/>
            </a:br>
            <a:r>
              <a:rPr lang="en-US"/>
              <a:t>The process </a:t>
            </a:r>
            <a:r>
              <a:rPr lang="en-US" u="sng">
                <a:solidFill>
                  <a:srgbClr val="FF0000"/>
                </a:solidFill>
              </a:rPr>
              <a:t>is</a:t>
            </a:r>
            <a:r>
              <a:rPr lang="en-US"/>
              <a:t> the point!</a:t>
            </a:r>
            <a:br>
              <a:rPr lang="en-US"/>
            </a:br>
            <a:br>
              <a:rPr lang="en-US"/>
            </a:br>
            <a:r>
              <a:rPr lang="en-US">
                <a:solidFill>
                  <a:srgbClr val="FF0000"/>
                </a:solidFill>
              </a:rPr>
              <a:t>AVOIDING</a:t>
            </a:r>
            <a:r>
              <a:rPr lang="en-US"/>
              <a:t> the shortcuts is how you stand out to employers</a:t>
            </a:r>
          </a:p>
        </p:txBody>
      </p:sp>
      <p:pic>
        <p:nvPicPr>
          <p:cNvPr id="5" name="Content Placeholder 4" descr="A cartoon of a person in a factory&#10;&#10;Description automatically generated">
            <a:extLst>
              <a:ext uri="{FF2B5EF4-FFF2-40B4-BE49-F238E27FC236}">
                <a16:creationId xmlns:a16="http://schemas.microsoft.com/office/drawing/2014/main" id="{DE795166-421F-4123-9703-823964D051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0287000" cy="10287000"/>
          </a:xfrm>
        </p:spPr>
      </p:pic>
      <p:pic>
        <p:nvPicPr>
          <p:cNvPr id="6" name="Picture 5" descr="Picture1.png"/>
          <p:cNvPicPr>
            <a:picLocks noChangeAspect="1"/>
          </p:cNvPicPr>
          <p:nvPr/>
        </p:nvPicPr>
        <p:blipFill>
          <a:blip r:embed="rId3"/>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560546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AF23E5-E99E-0EBF-31BD-1C7C98CE6184}"/>
              </a:ext>
            </a:extLst>
          </p:cNvPr>
          <p:cNvSpPr>
            <a:spLocks noGrp="1"/>
          </p:cNvSpPr>
          <p:nvPr>
            <p:ph idx="1"/>
          </p:nvPr>
        </p:nvSpPr>
        <p:spPr>
          <a:xfrm>
            <a:off x="8644050" y="9120178"/>
            <a:ext cx="9210497" cy="1251036"/>
          </a:xfrm>
        </p:spPr>
        <p:txBody>
          <a:bodyPr>
            <a:normAutofit/>
          </a:bodyPr>
          <a:lstStyle/>
          <a:p>
            <a:pPr marL="0" indent="0">
              <a:buNone/>
            </a:pPr>
            <a:r>
              <a:rPr lang="en-US">
                <a:hlinkClick r:id="rId2"/>
              </a:rPr>
              <a:t>https://bit.ly/CoachForTheApproach</a:t>
            </a:r>
            <a:r>
              <a:rPr lang="en-US"/>
              <a:t> </a:t>
            </a:r>
          </a:p>
        </p:txBody>
      </p:sp>
      <p:pic>
        <p:nvPicPr>
          <p:cNvPr id="5" name="Picture 4" descr="A person holding a clipboard&#10;&#10;AI-generated content may be incorrect.">
            <a:extLst>
              <a:ext uri="{FF2B5EF4-FFF2-40B4-BE49-F238E27FC236}">
                <a16:creationId xmlns:a16="http://schemas.microsoft.com/office/drawing/2014/main" id="{418A16F0-FD0C-3041-E6DA-C66FA0580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455" y="542201"/>
            <a:ext cx="5939267" cy="9202599"/>
          </a:xfrm>
          <a:prstGeom prst="rect">
            <a:avLst/>
          </a:prstGeom>
        </p:spPr>
      </p:pic>
      <p:pic>
        <p:nvPicPr>
          <p:cNvPr id="4" name="Picture 3" descr="A qr code with a white background&#10;&#10;AI-generated content may be incorrect.">
            <a:extLst>
              <a:ext uri="{FF2B5EF4-FFF2-40B4-BE49-F238E27FC236}">
                <a16:creationId xmlns:a16="http://schemas.microsoft.com/office/drawing/2014/main" id="{2D3B198B-E283-553E-4B20-0F99D1404E1A}"/>
              </a:ext>
            </a:extLst>
          </p:cNvPr>
          <p:cNvPicPr>
            <a:picLocks noChangeAspect="1"/>
          </p:cNvPicPr>
          <p:nvPr/>
        </p:nvPicPr>
        <p:blipFill>
          <a:blip r:embed="rId4">
            <a:extLst>
              <a:ext uri="{28A0092B-C50C-407E-A947-70E740481C1C}">
                <a14:useLocalDpi xmlns:a14="http://schemas.microsoft.com/office/drawing/2010/main" val="0"/>
              </a:ext>
            </a:extLst>
          </a:blip>
          <a:srcRect r="1430" b="926"/>
          <a:stretch>
            <a:fillRect/>
          </a:stretch>
        </p:blipFill>
        <p:spPr>
          <a:xfrm>
            <a:off x="8099597" y="0"/>
            <a:ext cx="8908010" cy="8953576"/>
          </a:xfrm>
          <a:prstGeom prst="rect">
            <a:avLst/>
          </a:prstGeom>
        </p:spPr>
      </p:pic>
      <p:pic>
        <p:nvPicPr>
          <p:cNvPr id="6" name="Picture 5" descr="Picture1.png"/>
          <p:cNvPicPr>
            <a:picLocks noChangeAspect="1"/>
          </p:cNvPicPr>
          <p:nvPr/>
        </p:nvPicPr>
        <p:blipFill>
          <a:blip r:embed="rId5"/>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2914062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87DA0-EE25-2737-FEF9-265730890F87}"/>
            </a:ext>
          </a:extLst>
        </p:cNvPr>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7D1C5DE5-0DD9-1B1C-A77D-3BAC04D49323}"/>
              </a:ext>
            </a:extLst>
          </p:cNvPr>
          <p:cNvGraphicFramePr>
            <a:graphicFrameLocks noGrp="1"/>
          </p:cNvGraphicFramePr>
          <p:nvPr>
            <p:ph idx="1"/>
          </p:nvPr>
        </p:nvGraphicFramePr>
        <p:xfrm>
          <a:off x="0" y="0"/>
          <a:ext cx="18288000" cy="102870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02612F0B-C2EB-DFE4-8FDA-078251624974}"/>
              </a:ext>
            </a:extLst>
          </p:cNvPr>
          <p:cNvSpPr>
            <a:spLocks noGrp="1"/>
          </p:cNvSpPr>
          <p:nvPr>
            <p:ph type="sldNum" sz="quarter" idx="12"/>
          </p:nvPr>
        </p:nvSpPr>
        <p:spPr/>
        <p:txBody>
          <a:bodyPr/>
          <a:lstStyle/>
          <a:p>
            <a:pPr defTabSz="1371600"/>
            <a:fld id="{EC6A3DDE-D93C-46C3-8125-BF48CAC7DF90}" type="slidenum">
              <a:rPr lang="en-US">
                <a:solidFill>
                  <a:prstClr val="black">
                    <a:tint val="82000"/>
                  </a:prstClr>
                </a:solidFill>
                <a:latin typeface="Aptos" panose="02110004020202020204"/>
              </a:rPr>
              <a:pPr defTabSz="1371600"/>
              <a:t>18</a:t>
            </a:fld>
            <a:endParaRPr lang="en-US">
              <a:solidFill>
                <a:prstClr val="black">
                  <a:tint val="82000"/>
                </a:prstClr>
              </a:solidFill>
              <a:latin typeface="Aptos" panose="02110004020202020204"/>
            </a:endParaRPr>
          </a:p>
        </p:txBody>
      </p:sp>
      <p:sp>
        <p:nvSpPr>
          <p:cNvPr id="3" name="TextBox 2">
            <a:extLst>
              <a:ext uri="{FF2B5EF4-FFF2-40B4-BE49-F238E27FC236}">
                <a16:creationId xmlns:a16="http://schemas.microsoft.com/office/drawing/2014/main" id="{354D6E66-33B2-81B9-6825-B186A54623E0}"/>
              </a:ext>
            </a:extLst>
          </p:cNvPr>
          <p:cNvSpPr txBox="1"/>
          <p:nvPr/>
        </p:nvSpPr>
        <p:spPr>
          <a:xfrm>
            <a:off x="269823" y="269823"/>
            <a:ext cx="3237876" cy="830997"/>
          </a:xfrm>
          <a:prstGeom prst="rect">
            <a:avLst/>
          </a:prstGeom>
          <a:noFill/>
        </p:spPr>
        <p:txBody>
          <a:bodyPr wrap="square" rtlCol="0">
            <a:spAutoFit/>
          </a:bodyPr>
          <a:lstStyle/>
          <a:p>
            <a:pPr defTabSz="1371600"/>
            <a:r>
              <a:rPr lang="en-US" sz="4800" b="1">
                <a:solidFill>
                  <a:srgbClr val="00B0F0"/>
                </a:solidFill>
                <a:latin typeface="Aptos" panose="02110004020202020204"/>
              </a:rPr>
              <a:t>“Lean In”</a:t>
            </a:r>
          </a:p>
        </p:txBody>
      </p:sp>
      <p:sp>
        <p:nvSpPr>
          <p:cNvPr id="4" name="TextBox 3">
            <a:extLst>
              <a:ext uri="{FF2B5EF4-FFF2-40B4-BE49-F238E27FC236}">
                <a16:creationId xmlns:a16="http://schemas.microsoft.com/office/drawing/2014/main" id="{ECB07890-3854-22F0-2694-E731B5F906BF}"/>
              </a:ext>
            </a:extLst>
          </p:cNvPr>
          <p:cNvSpPr txBox="1"/>
          <p:nvPr/>
        </p:nvSpPr>
        <p:spPr>
          <a:xfrm>
            <a:off x="12275070" y="269823"/>
            <a:ext cx="5743107" cy="830997"/>
          </a:xfrm>
          <a:prstGeom prst="rect">
            <a:avLst/>
          </a:prstGeom>
          <a:noFill/>
        </p:spPr>
        <p:txBody>
          <a:bodyPr wrap="square" rtlCol="0">
            <a:spAutoFit/>
          </a:bodyPr>
          <a:lstStyle/>
          <a:p>
            <a:pPr defTabSz="1371600"/>
            <a:r>
              <a:rPr lang="en-US" sz="4800" b="1">
                <a:solidFill>
                  <a:srgbClr val="00B0F0"/>
                </a:solidFill>
                <a:latin typeface="Aptos" panose="02110004020202020204"/>
              </a:rPr>
              <a:t>“Informed Refusal”</a:t>
            </a:r>
          </a:p>
        </p:txBody>
      </p:sp>
      <p:pic>
        <p:nvPicPr>
          <p:cNvPr id="10" name="Picture 9" descr="Picture1.png"/>
          <p:cNvPicPr>
            <a:picLocks noChangeAspect="1"/>
          </p:cNvPicPr>
          <p:nvPr/>
        </p:nvPicPr>
        <p:blipFill>
          <a:blip r:embed="rId4"/>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3359976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8867B-FB79-37B0-5285-80251AA55732}"/>
              </a:ext>
            </a:extLst>
          </p:cNvPr>
          <p:cNvSpPr>
            <a:spLocks noGrp="1"/>
          </p:cNvSpPr>
          <p:nvPr>
            <p:ph type="title"/>
          </p:nvPr>
        </p:nvSpPr>
        <p:spPr/>
        <p:txBody>
          <a:bodyPr/>
          <a:lstStyle/>
          <a:p>
            <a:r>
              <a:rPr lang="en-US"/>
              <a:t>How to Create AI Friction</a:t>
            </a:r>
          </a:p>
        </p:txBody>
      </p:sp>
      <p:pic>
        <p:nvPicPr>
          <p:cNvPr id="5" name="Content Placeholder 4" descr="A diagram of a system&#10;&#10;AI-generated content may be incorrect.">
            <a:extLst>
              <a:ext uri="{FF2B5EF4-FFF2-40B4-BE49-F238E27FC236}">
                <a16:creationId xmlns:a16="http://schemas.microsoft.com/office/drawing/2014/main" id="{0FFC85A0-7DFD-F86C-592C-C5D5A7DEC67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9834" b="29553"/>
          <a:stretch>
            <a:fillRect/>
          </a:stretch>
        </p:blipFill>
        <p:spPr>
          <a:xfrm>
            <a:off x="0" y="2929469"/>
            <a:ext cx="18288000" cy="7357533"/>
          </a:xfrm>
        </p:spPr>
      </p:pic>
      <p:sp>
        <p:nvSpPr>
          <p:cNvPr id="3" name="Slide Number Placeholder 2">
            <a:extLst>
              <a:ext uri="{FF2B5EF4-FFF2-40B4-BE49-F238E27FC236}">
                <a16:creationId xmlns:a16="http://schemas.microsoft.com/office/drawing/2014/main" id="{ECA96C08-C8E9-8569-DE22-A175C722312E}"/>
              </a:ext>
            </a:extLst>
          </p:cNvPr>
          <p:cNvSpPr>
            <a:spLocks noGrp="1"/>
          </p:cNvSpPr>
          <p:nvPr>
            <p:ph type="sldNum" sz="quarter" idx="12"/>
          </p:nvPr>
        </p:nvSpPr>
        <p:spPr/>
        <p:txBody>
          <a:bodyPr/>
          <a:lstStyle/>
          <a:p>
            <a:pPr defTabSz="1371600">
              <a:defRPr/>
            </a:pPr>
            <a:fld id="{87EBA92C-3877-4705-8305-633F91D250DA}" type="slidenum">
              <a:rPr lang="en-US">
                <a:solidFill>
                  <a:prstClr val="black">
                    <a:tint val="75000"/>
                  </a:prstClr>
                </a:solidFill>
                <a:latin typeface="Calibri" panose="020F0502020204030204"/>
              </a:rPr>
              <a:pPr defTabSz="1371600">
                <a:defRPr/>
              </a:pPr>
              <a:t>19</a:t>
            </a:fld>
            <a:endParaRPr lang="en-US">
              <a:solidFill>
                <a:prstClr val="black">
                  <a:tint val="75000"/>
                </a:prstClr>
              </a:solidFill>
              <a:latin typeface="Calibri" panose="020F0502020204030204"/>
            </a:endParaRPr>
          </a:p>
        </p:txBody>
      </p:sp>
      <p:pic>
        <p:nvPicPr>
          <p:cNvPr id="6" name="Picture 5" descr="Picture1.png"/>
          <p:cNvPicPr>
            <a:picLocks noChangeAspect="1"/>
          </p:cNvPicPr>
          <p:nvPr/>
        </p:nvPicPr>
        <p:blipFill>
          <a:blip r:embed="rId4"/>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1087891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333556" y="435297"/>
            <a:ext cx="3280114" cy="1186805"/>
          </a:xfrm>
          <a:prstGeom prst="rect">
            <a:avLst/>
          </a:prstGeom>
        </p:spPr>
      </p:pic>
      <p:sp>
        <p:nvSpPr>
          <p:cNvPr id="6" name="TextBox 6"/>
          <p:cNvSpPr txBox="1"/>
          <p:nvPr/>
        </p:nvSpPr>
        <p:spPr>
          <a:xfrm>
            <a:off x="8346804" y="1866900"/>
            <a:ext cx="7451950" cy="920113"/>
          </a:xfrm>
          <a:prstGeom prst="rect">
            <a:avLst/>
          </a:prstGeom>
        </p:spPr>
        <p:txBody>
          <a:bodyPr lIns="0" tIns="0" rIns="0" bIns="0" rtlCol="0" anchor="t">
            <a:spAutoFit/>
          </a:bodyPr>
          <a:lstStyle/>
          <a:p>
            <a:pPr>
              <a:lnSpc>
                <a:spcPts val="7560"/>
              </a:lnSpc>
            </a:pPr>
            <a:r>
              <a:rPr lang="en-US" sz="5400" b="1">
                <a:solidFill>
                  <a:srgbClr val="000000"/>
                </a:solidFill>
                <a:latin typeface="+mj-lt"/>
              </a:rPr>
              <a:t>Kevin Yee</a:t>
            </a:r>
            <a:endParaRPr lang="en-US" sz="5400" b="1" dirty="0">
              <a:solidFill>
                <a:srgbClr val="000000"/>
              </a:solidFill>
              <a:latin typeface="+mj-lt"/>
            </a:endParaRPr>
          </a:p>
        </p:txBody>
      </p:sp>
      <p:sp>
        <p:nvSpPr>
          <p:cNvPr id="7" name="TextBox 7"/>
          <p:cNvSpPr txBox="1"/>
          <p:nvPr/>
        </p:nvSpPr>
        <p:spPr>
          <a:xfrm>
            <a:off x="8299140" y="3314700"/>
            <a:ext cx="7494617" cy="5249386"/>
          </a:xfrm>
          <a:prstGeom prst="rect">
            <a:avLst/>
          </a:prstGeom>
        </p:spPr>
        <p:txBody>
          <a:bodyPr lIns="0" tIns="0" rIns="0" bIns="0" rtlCol="0" anchor="t">
            <a:spAutoFit/>
          </a:bodyPr>
          <a:lstStyle/>
          <a:p>
            <a:pPr>
              <a:lnSpc>
                <a:spcPts val="5880"/>
              </a:lnSpc>
            </a:pPr>
            <a:r>
              <a:rPr lang="en-US" sz="4200">
                <a:solidFill>
                  <a:srgbClr val="000000"/>
                </a:solidFill>
              </a:rPr>
              <a:t>Special Assistant to the Provost for Artificial Intelligence</a:t>
            </a:r>
          </a:p>
          <a:p>
            <a:pPr>
              <a:lnSpc>
                <a:spcPts val="5880"/>
              </a:lnSpc>
            </a:pPr>
            <a:endParaRPr lang="en-US" sz="4200">
              <a:solidFill>
                <a:srgbClr val="000000"/>
              </a:solidFill>
            </a:endParaRPr>
          </a:p>
          <a:p>
            <a:pPr>
              <a:lnSpc>
                <a:spcPts val="5880"/>
              </a:lnSpc>
            </a:pPr>
            <a:r>
              <a:rPr lang="en-US" sz="4200">
                <a:solidFill>
                  <a:srgbClr val="000000"/>
                </a:solidFill>
              </a:rPr>
              <a:t>Director, Faculty Center for Teaching and Learning</a:t>
            </a:r>
          </a:p>
          <a:p>
            <a:pPr>
              <a:lnSpc>
                <a:spcPts val="5880"/>
              </a:lnSpc>
            </a:pPr>
            <a:endParaRPr lang="en-US" sz="4200">
              <a:solidFill>
                <a:srgbClr val="000000"/>
              </a:solidFill>
            </a:endParaRPr>
          </a:p>
          <a:p>
            <a:pPr>
              <a:lnSpc>
                <a:spcPts val="5880"/>
              </a:lnSpc>
            </a:pPr>
            <a:r>
              <a:rPr lang="en-US" sz="4200">
                <a:solidFill>
                  <a:srgbClr val="000000"/>
                </a:solidFill>
              </a:rPr>
              <a:t>University of Central Florida</a:t>
            </a:r>
            <a:endParaRPr lang="en-US" sz="4200" dirty="0">
              <a:solidFill>
                <a:srgbClr val="000000"/>
              </a:solidFill>
            </a:endParaRPr>
          </a:p>
        </p:txBody>
      </p:sp>
      <p:pic>
        <p:nvPicPr>
          <p:cNvPr id="8" name="Picture 7">
            <a:extLst>
              <a:ext uri="{FF2B5EF4-FFF2-40B4-BE49-F238E27FC236}">
                <a16:creationId xmlns:a16="http://schemas.microsoft.com/office/drawing/2014/main" id="{9DF42204-EB65-DDB5-C271-0590C0D6A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079307"/>
            <a:ext cx="5184176" cy="648477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A0E23-4FED-D12A-9941-3067B6F7980B}"/>
              </a:ext>
            </a:extLst>
          </p:cNvPr>
          <p:cNvSpPr>
            <a:spLocks noGrp="1"/>
          </p:cNvSpPr>
          <p:nvPr>
            <p:ph type="title"/>
          </p:nvPr>
        </p:nvSpPr>
        <p:spPr/>
        <p:txBody>
          <a:bodyPr/>
          <a:lstStyle/>
          <a:p>
            <a:r>
              <a:rPr lang="en-US"/>
              <a:t>Authentic Assessment</a:t>
            </a:r>
          </a:p>
        </p:txBody>
      </p:sp>
      <p:sp>
        <p:nvSpPr>
          <p:cNvPr id="3" name="Content Placeholder 2">
            <a:extLst>
              <a:ext uri="{FF2B5EF4-FFF2-40B4-BE49-F238E27FC236}">
                <a16:creationId xmlns:a16="http://schemas.microsoft.com/office/drawing/2014/main" id="{ACEA3FC2-FAC2-BF67-3585-B0CD6872D1B7}"/>
              </a:ext>
            </a:extLst>
          </p:cNvPr>
          <p:cNvSpPr>
            <a:spLocks noGrp="1"/>
          </p:cNvSpPr>
          <p:nvPr>
            <p:ph idx="1"/>
          </p:nvPr>
        </p:nvSpPr>
        <p:spPr>
          <a:xfrm>
            <a:off x="1257301" y="2738438"/>
            <a:ext cx="7616537" cy="6527007"/>
          </a:xfrm>
        </p:spPr>
        <p:txBody>
          <a:bodyPr/>
          <a:lstStyle/>
          <a:p>
            <a:r>
              <a:rPr lang="en-US"/>
              <a:t>Definition: students create something using their learning that applies to a real-world context (case studies, simulations, portfolios, project-based learning)</a:t>
            </a:r>
          </a:p>
          <a:p>
            <a:r>
              <a:rPr lang="en-US"/>
              <a:t>Scaffold into smaller tasks and deliverables</a:t>
            </a:r>
          </a:p>
          <a:p>
            <a:r>
              <a:rPr lang="en-US"/>
              <a:t>Include reflective activities</a:t>
            </a:r>
          </a:p>
        </p:txBody>
      </p:sp>
      <p:pic>
        <p:nvPicPr>
          <p:cNvPr id="5" name="Picture 4" descr="A cartoon of a person fixing a kitchen&#10;&#10;AI-generated content may be incorrect.">
            <a:extLst>
              <a:ext uri="{FF2B5EF4-FFF2-40B4-BE49-F238E27FC236}">
                <a16:creationId xmlns:a16="http://schemas.microsoft.com/office/drawing/2014/main" id="{E38FEEB5-F71D-CCF8-0D10-2CD1916C7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2764" y="0"/>
            <a:ext cx="6858000" cy="10287000"/>
          </a:xfrm>
          <a:prstGeom prst="rect">
            <a:avLst/>
          </a:prstGeom>
        </p:spPr>
      </p:pic>
      <p:pic>
        <p:nvPicPr>
          <p:cNvPr id="6" name="Picture 5" descr="Picture1.png"/>
          <p:cNvPicPr>
            <a:picLocks noChangeAspect="1"/>
          </p:cNvPicPr>
          <p:nvPr/>
        </p:nvPicPr>
        <p:blipFill>
          <a:blip r:embed="rId4"/>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1786429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B099DB16-1F27-0B67-14F2-A1515D9321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9C8415-C563-608A-A704-DD5BE7DF5A15}"/>
              </a:ext>
            </a:extLst>
          </p:cNvPr>
          <p:cNvSpPr>
            <a:spLocks noGrp="1"/>
          </p:cNvSpPr>
          <p:nvPr>
            <p:ph type="title"/>
          </p:nvPr>
        </p:nvSpPr>
        <p:spPr/>
        <p:txBody>
          <a:bodyPr/>
          <a:lstStyle/>
          <a:p>
            <a:r>
              <a:rPr lang="en-US"/>
              <a:t>Authentic Assessment: Prompt</a:t>
            </a:r>
          </a:p>
        </p:txBody>
      </p:sp>
      <p:sp>
        <p:nvSpPr>
          <p:cNvPr id="3" name="Content Placeholder 2">
            <a:extLst>
              <a:ext uri="{FF2B5EF4-FFF2-40B4-BE49-F238E27FC236}">
                <a16:creationId xmlns:a16="http://schemas.microsoft.com/office/drawing/2014/main" id="{A390B8AF-91EC-13E0-8A21-DE1E47E4EF06}"/>
              </a:ext>
            </a:extLst>
          </p:cNvPr>
          <p:cNvSpPr>
            <a:spLocks noGrp="1"/>
          </p:cNvSpPr>
          <p:nvPr>
            <p:ph idx="1"/>
          </p:nvPr>
        </p:nvSpPr>
        <p:spPr>
          <a:xfrm>
            <a:off x="1257300" y="2738438"/>
            <a:ext cx="15773400" cy="7244727"/>
          </a:xfrm>
        </p:spPr>
        <p:txBody>
          <a:bodyPr>
            <a:normAutofit fontScale="70000" lnSpcReduction="20000"/>
          </a:bodyPr>
          <a:lstStyle/>
          <a:p>
            <a:pPr marL="0" indent="0">
              <a:buNone/>
            </a:pPr>
            <a:r>
              <a:rPr lang="en-US" sz="6000"/>
              <a:t>In this project, you will apply course concepts to analyze a </a:t>
            </a:r>
            <a:r>
              <a:rPr lang="en-US" sz="6000" b="1"/>
              <a:t>real, local business</a:t>
            </a:r>
            <a:r>
              <a:rPr lang="en-US" sz="6000"/>
              <a:t> (or campus organization) and develop a set of actionable recommendations that could realistically be implemented. This mirrors consulting work done in business environments and encourages you to use your learning to solve real problems.</a:t>
            </a:r>
          </a:p>
          <a:p>
            <a:pPr marL="0" indent="0">
              <a:buNone/>
            </a:pPr>
            <a:br>
              <a:rPr lang="en-US"/>
            </a:br>
            <a:endParaRPr lang="en-US"/>
          </a:p>
          <a:p>
            <a:pPr marL="0" indent="0">
              <a:buNone/>
            </a:pPr>
            <a:r>
              <a:rPr lang="en-US" sz="4650"/>
              <a:t>Overview of the task: Select a local business, nonprofit, or campus-based enterprise. Your task is to:</a:t>
            </a:r>
          </a:p>
          <a:p>
            <a:r>
              <a:rPr lang="en-US" sz="4650" b="1"/>
              <a:t>Understand their current business context</a:t>
            </a:r>
            <a:endParaRPr lang="en-US" sz="4650"/>
          </a:p>
          <a:p>
            <a:r>
              <a:rPr lang="en-US" sz="4650" b="1"/>
              <a:t>Identify a strategic challenge</a:t>
            </a:r>
            <a:r>
              <a:rPr lang="en-US" sz="4650"/>
              <a:t> they are facing (e.g., marketing, operations, customer experience, financial sustainability)</a:t>
            </a:r>
          </a:p>
          <a:p>
            <a:r>
              <a:rPr lang="en-US" sz="4650" b="1"/>
              <a:t>Propose evidence-based solutions</a:t>
            </a:r>
            <a:r>
              <a:rPr lang="en-US" sz="4650"/>
              <a:t> using course models and frameworks</a:t>
            </a:r>
          </a:p>
          <a:p>
            <a:r>
              <a:rPr lang="en-US" sz="4650"/>
              <a:t>You will present your recommendations to the class (and optionally to the business owner).</a:t>
            </a:r>
          </a:p>
          <a:p>
            <a:endParaRPr lang="en-US"/>
          </a:p>
        </p:txBody>
      </p:sp>
      <p:pic>
        <p:nvPicPr>
          <p:cNvPr id="4" name="Picture 3" descr="Picture1.png"/>
          <p:cNvPicPr>
            <a:picLocks noChangeAspect="1"/>
          </p:cNvPicPr>
          <p:nvPr/>
        </p:nvPicPr>
        <p:blipFill>
          <a:blip r:embed="rId3"/>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3880802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6E8B3-5D46-4B44-465B-EF3F8B67446B}"/>
              </a:ext>
            </a:extLst>
          </p:cNvPr>
          <p:cNvSpPr>
            <a:spLocks noGrp="1"/>
          </p:cNvSpPr>
          <p:nvPr>
            <p:ph type="title"/>
          </p:nvPr>
        </p:nvSpPr>
        <p:spPr/>
        <p:txBody>
          <a:bodyPr/>
          <a:lstStyle/>
          <a:p>
            <a:r>
              <a:rPr lang="en-US"/>
              <a:t>Authentic Assessment: Final Presentation</a:t>
            </a:r>
          </a:p>
        </p:txBody>
      </p:sp>
      <p:sp>
        <p:nvSpPr>
          <p:cNvPr id="3" name="Content Placeholder 2">
            <a:extLst>
              <a:ext uri="{FF2B5EF4-FFF2-40B4-BE49-F238E27FC236}">
                <a16:creationId xmlns:a16="http://schemas.microsoft.com/office/drawing/2014/main" id="{F362522E-BF2A-766C-8338-A8FA996E1821}"/>
              </a:ext>
            </a:extLst>
          </p:cNvPr>
          <p:cNvSpPr>
            <a:spLocks noGrp="1"/>
          </p:cNvSpPr>
          <p:nvPr>
            <p:ph idx="1"/>
          </p:nvPr>
        </p:nvSpPr>
        <p:spPr/>
        <p:txBody>
          <a:bodyPr/>
          <a:lstStyle/>
          <a:p>
            <a:pPr marL="0" indent="0">
              <a:buNone/>
            </a:pPr>
            <a:r>
              <a:rPr lang="en-US"/>
              <a:t>Your presentation should include:</a:t>
            </a:r>
          </a:p>
          <a:p>
            <a:r>
              <a:rPr lang="en-US"/>
              <a:t>Brief overview of the business</a:t>
            </a:r>
          </a:p>
          <a:p>
            <a:r>
              <a:rPr lang="en-US"/>
              <a:t>Clear statement of the strategic challenge</a:t>
            </a:r>
          </a:p>
          <a:p>
            <a:r>
              <a:rPr lang="en-US"/>
              <a:t>Data or evidence supporting the challenge (customer feedback, observation, interview insights)</a:t>
            </a:r>
          </a:p>
          <a:p>
            <a:r>
              <a:rPr lang="en-US"/>
              <a:t>Proposed solutions tied directly to course frameworks</a:t>
            </a:r>
          </a:p>
          <a:p>
            <a:r>
              <a:rPr lang="en-US"/>
              <a:t>Feasible implementation steps (timeline, roles, required resources)</a:t>
            </a:r>
          </a:p>
          <a:p>
            <a:endParaRPr lang="en-US"/>
          </a:p>
        </p:txBody>
      </p:sp>
      <p:pic>
        <p:nvPicPr>
          <p:cNvPr id="4" name="Picture 3" descr="Picture1.png"/>
          <p:cNvPicPr>
            <a:picLocks noChangeAspect="1"/>
          </p:cNvPicPr>
          <p:nvPr/>
        </p:nvPicPr>
        <p:blipFill>
          <a:blip r:embed="rId2"/>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3975386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41B0D-7C0C-D6B8-5F30-7DCE40DF5B6A}"/>
              </a:ext>
            </a:extLst>
          </p:cNvPr>
          <p:cNvSpPr>
            <a:spLocks noGrp="1"/>
          </p:cNvSpPr>
          <p:nvPr>
            <p:ph type="title"/>
          </p:nvPr>
        </p:nvSpPr>
        <p:spPr/>
        <p:txBody>
          <a:bodyPr/>
          <a:lstStyle/>
          <a:p>
            <a:r>
              <a:rPr lang="en-US"/>
              <a:t>Authentic Assessment: Reflection</a:t>
            </a:r>
          </a:p>
        </p:txBody>
      </p:sp>
      <p:sp>
        <p:nvSpPr>
          <p:cNvPr id="3" name="Content Placeholder 2">
            <a:extLst>
              <a:ext uri="{FF2B5EF4-FFF2-40B4-BE49-F238E27FC236}">
                <a16:creationId xmlns:a16="http://schemas.microsoft.com/office/drawing/2014/main" id="{D1343BD5-84D7-A602-9096-4A19766E3D61}"/>
              </a:ext>
            </a:extLst>
          </p:cNvPr>
          <p:cNvSpPr>
            <a:spLocks noGrp="1"/>
          </p:cNvSpPr>
          <p:nvPr>
            <p:ph idx="1"/>
          </p:nvPr>
        </p:nvSpPr>
        <p:spPr/>
        <p:txBody>
          <a:bodyPr/>
          <a:lstStyle/>
          <a:p>
            <a:pPr marL="0" indent="0">
              <a:buNone/>
            </a:pPr>
            <a:r>
              <a:rPr lang="en-US"/>
              <a:t>After the final presentation, write a </a:t>
            </a:r>
            <a:r>
              <a:rPr lang="en-US" b="1"/>
              <a:t>2–3 page reflection</a:t>
            </a:r>
            <a:r>
              <a:rPr lang="en-US"/>
              <a:t> that addresses:</a:t>
            </a:r>
          </a:p>
          <a:p>
            <a:r>
              <a:rPr lang="en-US" i="1"/>
              <a:t>What did you learn about applying business theory in real contexts?</a:t>
            </a:r>
            <a:endParaRPr lang="en-US"/>
          </a:p>
          <a:p>
            <a:r>
              <a:rPr lang="en-US" i="1"/>
              <a:t>What changed in your understanding of how organizations solve problems?</a:t>
            </a:r>
            <a:endParaRPr lang="en-US"/>
          </a:p>
          <a:p>
            <a:r>
              <a:rPr lang="en-US" i="1"/>
              <a:t>How did your team collaborate and what would you do differently next time?</a:t>
            </a:r>
            <a:endParaRPr lang="en-US"/>
          </a:p>
          <a:p>
            <a:r>
              <a:rPr lang="en-US" i="1"/>
              <a:t>What surprised you in working with/learning about a real organization?</a:t>
            </a:r>
            <a:endParaRPr lang="en-US"/>
          </a:p>
          <a:p>
            <a:endParaRPr lang="en-US"/>
          </a:p>
        </p:txBody>
      </p:sp>
      <p:pic>
        <p:nvPicPr>
          <p:cNvPr id="4" name="Picture 3" descr="Picture1.png"/>
          <p:cNvPicPr>
            <a:picLocks noChangeAspect="1"/>
          </p:cNvPicPr>
          <p:nvPr/>
        </p:nvPicPr>
        <p:blipFill>
          <a:blip r:embed="rId2"/>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4228199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09864-A4A8-1E9A-650D-4DA90D00565F}"/>
              </a:ext>
            </a:extLst>
          </p:cNvPr>
          <p:cNvSpPr>
            <a:spLocks noGrp="1"/>
          </p:cNvSpPr>
          <p:nvPr>
            <p:ph type="title"/>
          </p:nvPr>
        </p:nvSpPr>
        <p:spPr/>
        <p:txBody>
          <a:bodyPr/>
          <a:lstStyle/>
          <a:p>
            <a:r>
              <a:rPr lang="en-US"/>
              <a:t>Diffuse Assignment Prompts</a:t>
            </a:r>
          </a:p>
        </p:txBody>
      </p:sp>
      <p:sp>
        <p:nvSpPr>
          <p:cNvPr id="3" name="Content Placeholder 2">
            <a:extLst>
              <a:ext uri="{FF2B5EF4-FFF2-40B4-BE49-F238E27FC236}">
                <a16:creationId xmlns:a16="http://schemas.microsoft.com/office/drawing/2014/main" id="{5AD4A63D-7CCA-B978-5719-C31DB51A3E80}"/>
              </a:ext>
            </a:extLst>
          </p:cNvPr>
          <p:cNvSpPr>
            <a:spLocks noGrp="1"/>
          </p:cNvSpPr>
          <p:nvPr>
            <p:ph idx="1"/>
          </p:nvPr>
        </p:nvSpPr>
        <p:spPr>
          <a:xfrm>
            <a:off x="8873836" y="2738438"/>
            <a:ext cx="8156864" cy="7195272"/>
          </a:xfrm>
        </p:spPr>
        <p:txBody>
          <a:bodyPr>
            <a:normAutofit/>
          </a:bodyPr>
          <a:lstStyle/>
          <a:p>
            <a:r>
              <a:rPr lang="en-US"/>
              <a:t>Make it “uphill work” for students to paste the elements of the assignment prompt directly into AI. Instead, have them draw on </a:t>
            </a:r>
            <a:r>
              <a:rPr lang="en-US" u="sng"/>
              <a:t>multiple</a:t>
            </a:r>
            <a:r>
              <a:rPr lang="en-US"/>
              <a:t> resources within the online course</a:t>
            </a:r>
          </a:p>
          <a:p>
            <a:r>
              <a:rPr lang="en-US"/>
              <a:t>Intentionally choose resources that ONLY exist in the online course</a:t>
            </a:r>
          </a:p>
          <a:p>
            <a:r>
              <a:rPr lang="en-US"/>
              <a:t>Choose multiple references so at least it’s not “easy” to just paste the prompt to AI</a:t>
            </a:r>
          </a:p>
          <a:p>
            <a:endParaRPr lang="en-US"/>
          </a:p>
        </p:txBody>
      </p:sp>
      <p:pic>
        <p:nvPicPr>
          <p:cNvPr id="5" name="Picture 4">
            <a:extLst>
              <a:ext uri="{FF2B5EF4-FFF2-40B4-BE49-F238E27FC236}">
                <a16:creationId xmlns:a16="http://schemas.microsoft.com/office/drawing/2014/main" id="{BEC050CD-98BC-109E-3E05-54629A2AE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90" y="1433945"/>
            <a:ext cx="9400742" cy="9400742"/>
          </a:xfrm>
          <a:prstGeom prst="rect">
            <a:avLst/>
          </a:prstGeom>
        </p:spPr>
      </p:pic>
      <p:pic>
        <p:nvPicPr>
          <p:cNvPr id="6" name="Picture 5" descr="Picture1.png"/>
          <p:cNvPicPr>
            <a:picLocks noChangeAspect="1"/>
          </p:cNvPicPr>
          <p:nvPr/>
        </p:nvPicPr>
        <p:blipFill>
          <a:blip r:embed="rId4"/>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4232545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DAB32F09-3A82-28C2-565A-558EB1EB09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44BCA9-E50F-E2F0-5109-CBC33CA8B73A}"/>
              </a:ext>
            </a:extLst>
          </p:cNvPr>
          <p:cNvSpPr>
            <a:spLocks noGrp="1"/>
          </p:cNvSpPr>
          <p:nvPr>
            <p:ph type="title"/>
          </p:nvPr>
        </p:nvSpPr>
        <p:spPr/>
        <p:txBody>
          <a:bodyPr/>
          <a:lstStyle/>
          <a:p>
            <a:r>
              <a:rPr lang="en-US"/>
              <a:t>Diffuse Assignment Prompts</a:t>
            </a:r>
          </a:p>
        </p:txBody>
      </p:sp>
      <p:sp>
        <p:nvSpPr>
          <p:cNvPr id="3" name="Content Placeholder 2">
            <a:extLst>
              <a:ext uri="{FF2B5EF4-FFF2-40B4-BE49-F238E27FC236}">
                <a16:creationId xmlns:a16="http://schemas.microsoft.com/office/drawing/2014/main" id="{19F8B968-5927-3514-71C4-F3EB274261BE}"/>
              </a:ext>
            </a:extLst>
          </p:cNvPr>
          <p:cNvSpPr>
            <a:spLocks noGrp="1"/>
          </p:cNvSpPr>
          <p:nvPr>
            <p:ph idx="1"/>
          </p:nvPr>
        </p:nvSpPr>
        <p:spPr/>
        <p:txBody>
          <a:bodyPr>
            <a:normAutofit fontScale="92500" lnSpcReduction="20000"/>
          </a:bodyPr>
          <a:lstStyle/>
          <a:p>
            <a:pPr marL="0" indent="0">
              <a:buNone/>
            </a:pPr>
            <a:r>
              <a:rPr lang="en-US" b="1"/>
              <a:t>Assignment</a:t>
            </a:r>
            <a:r>
              <a:rPr lang="en-US"/>
              <a:t>: Operations Improvement Proposal for a Real Business Client. You will analyze and recommend an improvement to one operational process in a real or hypothetical organization. Your proposal must be grounded in three course materials located in different places in the online course: Operations Process Map Template (Module 3 PDF), Lean Principles Mini-Lecture (Module 4 video), and Kenco Logistics Case Study (Module 5 PDF)</a:t>
            </a:r>
          </a:p>
          <a:p>
            <a:pPr marL="0" indent="0">
              <a:buNone/>
            </a:pPr>
            <a:endParaRPr lang="en-US"/>
          </a:p>
          <a:p>
            <a:pPr marL="0" indent="0">
              <a:buNone/>
            </a:pPr>
            <a:r>
              <a:rPr lang="en-US" b="1"/>
              <a:t>Deliverables</a:t>
            </a:r>
            <a:r>
              <a:rPr lang="en-US"/>
              <a:t> (1000 words): A completed process map of the current workflow. Identification of two types of waste (referenced from the Lean video; cite the timestamp). A structured improvement plan modeled after the Kenco Case (include one quoted sentence as justification). A reflection paragraph explaining what parts of this work were assisted by AI (if any), how you verified accuracy, and what revisions you made to ensure your voice and reasoning remained central.</a:t>
            </a:r>
          </a:p>
        </p:txBody>
      </p:sp>
      <p:pic>
        <p:nvPicPr>
          <p:cNvPr id="4" name="Picture 3" descr="Picture1.png"/>
          <p:cNvPicPr>
            <a:picLocks noChangeAspect="1"/>
          </p:cNvPicPr>
          <p:nvPr/>
        </p:nvPicPr>
        <p:blipFill>
          <a:blip r:embed="rId3"/>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1594343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B90A2-FBCE-CE62-A285-AED09D903C1E}"/>
              </a:ext>
            </a:extLst>
          </p:cNvPr>
          <p:cNvSpPr>
            <a:spLocks noGrp="1"/>
          </p:cNvSpPr>
          <p:nvPr>
            <p:ph type="title"/>
          </p:nvPr>
        </p:nvSpPr>
        <p:spPr/>
        <p:txBody>
          <a:bodyPr/>
          <a:lstStyle/>
          <a:p>
            <a:r>
              <a:rPr lang="en-US" dirty="0">
                <a:hlinkClick r:id="rId3"/>
              </a:rPr>
              <a:t>Custom GPTs </a:t>
            </a:r>
            <a:r>
              <a:rPr lang="en-US" dirty="0"/>
              <a:t>to the Rescue!</a:t>
            </a:r>
          </a:p>
        </p:txBody>
      </p:sp>
      <p:pic>
        <p:nvPicPr>
          <p:cNvPr id="5" name="Picture 4" descr="A screenshot of a chat&#10;&#10;AI-generated content may be incorrect.">
            <a:extLst>
              <a:ext uri="{FF2B5EF4-FFF2-40B4-BE49-F238E27FC236}">
                <a16:creationId xmlns:a16="http://schemas.microsoft.com/office/drawing/2014/main" id="{E05FF1BB-8418-D30C-DCCE-FA630C4266DA}"/>
              </a:ext>
            </a:extLst>
          </p:cNvPr>
          <p:cNvPicPr>
            <a:picLocks noChangeAspect="1"/>
          </p:cNvPicPr>
          <p:nvPr/>
        </p:nvPicPr>
        <p:blipFill>
          <a:blip r:embed="rId4"/>
          <a:stretch>
            <a:fillRect/>
          </a:stretch>
        </p:blipFill>
        <p:spPr>
          <a:xfrm>
            <a:off x="1" y="3347357"/>
            <a:ext cx="15975269" cy="6939644"/>
          </a:xfrm>
          <a:prstGeom prst="rect">
            <a:avLst/>
          </a:prstGeom>
        </p:spPr>
      </p:pic>
      <p:sp>
        <p:nvSpPr>
          <p:cNvPr id="6" name="Slide Number Placeholder 5">
            <a:extLst>
              <a:ext uri="{FF2B5EF4-FFF2-40B4-BE49-F238E27FC236}">
                <a16:creationId xmlns:a16="http://schemas.microsoft.com/office/drawing/2014/main" id="{28E5E65F-62E1-C3EC-743C-6AB303798AB0}"/>
              </a:ext>
            </a:extLst>
          </p:cNvPr>
          <p:cNvSpPr>
            <a:spLocks noGrp="1"/>
          </p:cNvSpPr>
          <p:nvPr>
            <p:ph type="sldNum" sz="quarter" idx="12"/>
          </p:nvPr>
        </p:nvSpPr>
        <p:spPr/>
        <p:txBody>
          <a:bodyPr/>
          <a:lstStyle/>
          <a:p>
            <a:pPr defTabSz="1371600">
              <a:defRPr/>
            </a:pPr>
            <a:fld id="{87EBA92C-3877-4705-8305-633F91D250DA}" type="slidenum">
              <a:rPr lang="en-US">
                <a:solidFill>
                  <a:prstClr val="black">
                    <a:tint val="75000"/>
                  </a:prstClr>
                </a:solidFill>
                <a:latin typeface="Calibri" panose="020F0502020204030204"/>
              </a:rPr>
              <a:pPr defTabSz="1371600">
                <a:defRPr/>
              </a:pPr>
              <a:t>26</a:t>
            </a:fld>
            <a:endParaRPr lang="en-US">
              <a:solidFill>
                <a:prstClr val="black">
                  <a:tint val="75000"/>
                </a:prstClr>
              </a:solidFill>
              <a:latin typeface="Calibri" panose="020F0502020204030204"/>
            </a:endParaRPr>
          </a:p>
        </p:txBody>
      </p:sp>
      <p:pic>
        <p:nvPicPr>
          <p:cNvPr id="8" name="Picture 7" descr="Picture1.png"/>
          <p:cNvPicPr>
            <a:picLocks noChangeAspect="1"/>
          </p:cNvPicPr>
          <p:nvPr/>
        </p:nvPicPr>
        <p:blipFill>
          <a:blip r:embed="rId5"/>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2974711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7B8503A5-049D-E851-7DE4-B44E2835733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3328A62-EAE3-6839-3025-4A422ADF02E6}"/>
              </a:ext>
            </a:extLst>
          </p:cNvPr>
          <p:cNvSpPr txBox="1">
            <a:spLocks/>
          </p:cNvSpPr>
          <p:nvPr/>
        </p:nvSpPr>
        <p:spPr>
          <a:xfrm>
            <a:off x="813546" y="731040"/>
            <a:ext cx="15353553" cy="2033379"/>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en-US" sz="8100">
                <a:solidFill>
                  <a:prstClr val="black"/>
                </a:solidFill>
                <a:latin typeface="Franklin Gothic Demi Cond" panose="020B0706030402020204" pitchFamily="34" charset="0"/>
              </a:rPr>
              <a:t>List some alternative deliverables</a:t>
            </a:r>
            <a:endParaRPr lang="en-US" sz="8100" dirty="0">
              <a:solidFill>
                <a:prstClr val="black"/>
              </a:solidFill>
              <a:latin typeface="Franklin Gothic Demi Cond" panose="020B0706030402020204" pitchFamily="34" charset="0"/>
            </a:endParaRPr>
          </a:p>
        </p:txBody>
      </p:sp>
      <p:pic>
        <p:nvPicPr>
          <p:cNvPr id="8" name="Picture 7" descr="A red text on a black background&#10;&#10;AI-generated content may be incorrect.">
            <a:extLst>
              <a:ext uri="{FF2B5EF4-FFF2-40B4-BE49-F238E27FC236}">
                <a16:creationId xmlns:a16="http://schemas.microsoft.com/office/drawing/2014/main" id="{BCEC15AB-5F06-B756-53FA-910CF2519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833" y="1595204"/>
            <a:ext cx="8932334" cy="8932334"/>
          </a:xfrm>
          <a:prstGeom prst="rect">
            <a:avLst/>
          </a:prstGeom>
        </p:spPr>
      </p:pic>
      <p:pic>
        <p:nvPicPr>
          <p:cNvPr id="9" name="Picture 8" descr="Picture1.png"/>
          <p:cNvPicPr>
            <a:picLocks noChangeAspect="1"/>
          </p:cNvPicPr>
          <p:nvPr/>
        </p:nvPicPr>
        <p:blipFill>
          <a:blip r:embed="rId4"/>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605360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1219B-39F4-2EF1-1E0A-A1C158874D01}"/>
              </a:ext>
            </a:extLst>
          </p:cNvPr>
          <p:cNvSpPr>
            <a:spLocks noGrp="1"/>
          </p:cNvSpPr>
          <p:nvPr>
            <p:ph type="title"/>
          </p:nvPr>
        </p:nvSpPr>
        <p:spPr>
          <a:xfrm>
            <a:off x="6867759" y="547687"/>
            <a:ext cx="6308802" cy="1988345"/>
          </a:xfrm>
        </p:spPr>
        <p:txBody>
          <a:bodyPr/>
          <a:lstStyle/>
          <a:p>
            <a:r>
              <a:rPr lang="en-US"/>
              <a:t>Capstone Exams</a:t>
            </a:r>
          </a:p>
        </p:txBody>
      </p:sp>
      <p:pic>
        <p:nvPicPr>
          <p:cNvPr id="5" name="Content Placeholder 4" descr="A group of people sitting at desks with pencils&#10;&#10;AI-generated content may be incorrect.">
            <a:extLst>
              <a:ext uri="{FF2B5EF4-FFF2-40B4-BE49-F238E27FC236}">
                <a16:creationId xmlns:a16="http://schemas.microsoft.com/office/drawing/2014/main" id="{E214B1C5-8120-97DF-E127-45734C9FC76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9292"/>
          <a:stretch>
            <a:fillRect/>
          </a:stretch>
        </p:blipFill>
        <p:spPr>
          <a:xfrm>
            <a:off x="0" y="2536031"/>
            <a:ext cx="8972448" cy="8138735"/>
          </a:xfrm>
        </p:spPr>
      </p:pic>
      <p:pic>
        <p:nvPicPr>
          <p:cNvPr id="7" name="Picture 6" descr="A person and person standing in front of a group of people&#10;&#10;AI-generated content may be incorrect.">
            <a:extLst>
              <a:ext uri="{FF2B5EF4-FFF2-40B4-BE49-F238E27FC236}">
                <a16:creationId xmlns:a16="http://schemas.microsoft.com/office/drawing/2014/main" id="{361214FB-D3AE-39A2-B03D-522DF75B1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2160" y="2288790"/>
            <a:ext cx="8265840" cy="8265840"/>
          </a:xfrm>
          <a:prstGeom prst="rect">
            <a:avLst/>
          </a:prstGeom>
        </p:spPr>
      </p:pic>
      <p:pic>
        <p:nvPicPr>
          <p:cNvPr id="8" name="Picture 7" descr="Picture1.png"/>
          <p:cNvPicPr>
            <a:picLocks noChangeAspect="1"/>
          </p:cNvPicPr>
          <p:nvPr/>
        </p:nvPicPr>
        <p:blipFill>
          <a:blip r:embed="rId4"/>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1306763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AB99F-71F7-48E0-A243-F9EB3CD10663}"/>
              </a:ext>
            </a:extLst>
          </p:cNvPr>
          <p:cNvSpPr>
            <a:spLocks noGrp="1"/>
          </p:cNvSpPr>
          <p:nvPr>
            <p:ph type="title"/>
          </p:nvPr>
        </p:nvSpPr>
        <p:spPr/>
        <p:txBody>
          <a:bodyPr/>
          <a:lstStyle/>
          <a:p>
            <a:r>
              <a:rPr lang="en-US"/>
              <a:t>Oral Exams / Recorded Video</a:t>
            </a:r>
          </a:p>
        </p:txBody>
      </p:sp>
      <p:sp>
        <p:nvSpPr>
          <p:cNvPr id="8" name="Content Placeholder 2">
            <a:extLst>
              <a:ext uri="{FF2B5EF4-FFF2-40B4-BE49-F238E27FC236}">
                <a16:creationId xmlns:a16="http://schemas.microsoft.com/office/drawing/2014/main" id="{6955FCFE-7AE9-4B1C-FA3A-699E14BD4281}"/>
              </a:ext>
            </a:extLst>
          </p:cNvPr>
          <p:cNvSpPr>
            <a:spLocks noGrp="1"/>
          </p:cNvSpPr>
          <p:nvPr>
            <p:ph idx="1"/>
          </p:nvPr>
        </p:nvSpPr>
        <p:spPr>
          <a:xfrm>
            <a:off x="1257300" y="2738438"/>
            <a:ext cx="6057900" cy="6527007"/>
          </a:xfrm>
        </p:spPr>
        <p:txBody>
          <a:bodyPr/>
          <a:lstStyle/>
          <a:p>
            <a:r>
              <a:rPr lang="en-US"/>
              <a:t>LLMs CAN provide the script, but most students rehearse so much they learn the content anyway</a:t>
            </a:r>
          </a:p>
          <a:p>
            <a:r>
              <a:rPr lang="en-US"/>
              <a:t>We will later discuss convincing students not to take AI shortcuts – keep this one in mind then, too</a:t>
            </a:r>
          </a:p>
        </p:txBody>
      </p:sp>
      <p:pic>
        <p:nvPicPr>
          <p:cNvPr id="10" name="Picture 9" descr="A cartoon of a person talking to a camera&#10;&#10;AI-generated content may be incorrect.">
            <a:extLst>
              <a:ext uri="{FF2B5EF4-FFF2-40B4-BE49-F238E27FC236}">
                <a16:creationId xmlns:a16="http://schemas.microsoft.com/office/drawing/2014/main" id="{4A1689BB-1F2F-D961-385C-514740974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00" y="1205345"/>
            <a:ext cx="6858000" cy="10287000"/>
          </a:xfrm>
          <a:prstGeom prst="rect">
            <a:avLst/>
          </a:prstGeom>
        </p:spPr>
      </p:pic>
      <p:pic>
        <p:nvPicPr>
          <p:cNvPr id="11" name="Picture 10" descr="Picture1.png"/>
          <p:cNvPicPr>
            <a:picLocks noChangeAspect="1"/>
          </p:cNvPicPr>
          <p:nvPr/>
        </p:nvPicPr>
        <p:blipFill>
          <a:blip r:embed="rId4"/>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645416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9A8B8-EAB7-2EA4-BEA4-34FEE5BFC963}"/>
            </a:ext>
          </a:extLst>
        </p:cNvPr>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F349377E-5573-78BD-678F-56AE5BFF1104}"/>
              </a:ext>
            </a:extLst>
          </p:cNvPr>
          <p:cNvGraphicFramePr>
            <a:graphicFrameLocks noGrp="1"/>
          </p:cNvGraphicFramePr>
          <p:nvPr>
            <p:ph idx="1"/>
          </p:nvPr>
        </p:nvGraphicFramePr>
        <p:xfrm>
          <a:off x="0" y="0"/>
          <a:ext cx="18288000" cy="102870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DC1CFAB6-F06A-4B9A-82CE-5770CE3FB501}"/>
              </a:ext>
            </a:extLst>
          </p:cNvPr>
          <p:cNvSpPr>
            <a:spLocks noGrp="1"/>
          </p:cNvSpPr>
          <p:nvPr>
            <p:ph type="sldNum" sz="quarter" idx="12"/>
          </p:nvPr>
        </p:nvSpPr>
        <p:spPr/>
        <p:txBody>
          <a:bodyPr/>
          <a:lstStyle/>
          <a:p>
            <a:pPr defTabSz="1371600"/>
            <a:fld id="{EC6A3DDE-D93C-46C3-8125-BF48CAC7DF90}" type="slidenum">
              <a:rPr lang="en-US">
                <a:solidFill>
                  <a:prstClr val="black">
                    <a:tint val="82000"/>
                  </a:prstClr>
                </a:solidFill>
                <a:latin typeface="Aptos" panose="02110004020202020204"/>
              </a:rPr>
              <a:pPr defTabSz="1371600"/>
              <a:t>3</a:t>
            </a:fld>
            <a:endParaRPr lang="en-US">
              <a:solidFill>
                <a:prstClr val="black">
                  <a:tint val="82000"/>
                </a:prstClr>
              </a:solidFill>
              <a:latin typeface="Aptos" panose="02110004020202020204"/>
            </a:endParaRPr>
          </a:p>
        </p:txBody>
      </p:sp>
      <p:sp>
        <p:nvSpPr>
          <p:cNvPr id="3" name="TextBox 2">
            <a:extLst>
              <a:ext uri="{FF2B5EF4-FFF2-40B4-BE49-F238E27FC236}">
                <a16:creationId xmlns:a16="http://schemas.microsoft.com/office/drawing/2014/main" id="{B7588AFC-EC89-95EB-F4CA-ECF9FCD1A391}"/>
              </a:ext>
            </a:extLst>
          </p:cNvPr>
          <p:cNvSpPr txBox="1"/>
          <p:nvPr/>
        </p:nvSpPr>
        <p:spPr>
          <a:xfrm>
            <a:off x="269823" y="269823"/>
            <a:ext cx="3237876" cy="830997"/>
          </a:xfrm>
          <a:prstGeom prst="rect">
            <a:avLst/>
          </a:prstGeom>
          <a:noFill/>
        </p:spPr>
        <p:txBody>
          <a:bodyPr wrap="square" rtlCol="0">
            <a:spAutoFit/>
          </a:bodyPr>
          <a:lstStyle/>
          <a:p>
            <a:pPr defTabSz="1371600"/>
            <a:r>
              <a:rPr lang="en-US" sz="4800" b="1">
                <a:solidFill>
                  <a:srgbClr val="00B0F0"/>
                </a:solidFill>
                <a:latin typeface="Aptos" panose="02110004020202020204"/>
              </a:rPr>
              <a:t>“Lean In”</a:t>
            </a:r>
          </a:p>
        </p:txBody>
      </p:sp>
      <p:pic>
        <p:nvPicPr>
          <p:cNvPr id="10" name="Picture 9" descr="Picture1.png"/>
          <p:cNvPicPr>
            <a:picLocks noChangeAspect="1"/>
          </p:cNvPicPr>
          <p:nvPr/>
        </p:nvPicPr>
        <p:blipFill>
          <a:blip r:embed="rId4"/>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595065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02E3A-A1B9-498F-E283-A712ABE8E461}"/>
              </a:ext>
            </a:extLst>
          </p:cNvPr>
          <p:cNvSpPr>
            <a:spLocks noGrp="1"/>
          </p:cNvSpPr>
          <p:nvPr>
            <p:ph type="title"/>
          </p:nvPr>
        </p:nvSpPr>
        <p:spPr>
          <a:xfrm>
            <a:off x="1257299" y="547687"/>
            <a:ext cx="7418870" cy="9244901"/>
          </a:xfrm>
        </p:spPr>
        <p:txBody>
          <a:bodyPr>
            <a:normAutofit/>
          </a:bodyPr>
          <a:lstStyle/>
          <a:p>
            <a:r>
              <a:rPr lang="en-US"/>
              <a:t>Return to Bluebooks: Might be unfair to some students.</a:t>
            </a:r>
            <a:br>
              <a:rPr lang="en-US"/>
            </a:br>
            <a:br>
              <a:rPr lang="en-US"/>
            </a:br>
            <a:r>
              <a:rPr lang="en-US"/>
              <a:t>Consider: handwriting skills, slower thinkers, neurotypicality</a:t>
            </a:r>
          </a:p>
        </p:txBody>
      </p:sp>
      <p:pic>
        <p:nvPicPr>
          <p:cNvPr id="5" name="Content Placeholder 4" descr="A stack of blue paper&#10;&#10;AI-generated content may be incorrect.">
            <a:extLst>
              <a:ext uri="{FF2B5EF4-FFF2-40B4-BE49-F238E27FC236}">
                <a16:creationId xmlns:a16="http://schemas.microsoft.com/office/drawing/2014/main" id="{C4E1C7D4-47C3-7FA7-B5B8-6DB48ADA8D5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730" r="4188"/>
          <a:stretch>
            <a:fillRect/>
          </a:stretch>
        </p:blipFill>
        <p:spPr>
          <a:xfrm>
            <a:off x="9144000" y="1"/>
            <a:ext cx="9027042" cy="10020842"/>
          </a:xfrm>
        </p:spPr>
      </p:pic>
      <p:sp>
        <p:nvSpPr>
          <p:cNvPr id="3" name="Slide Number Placeholder 2">
            <a:extLst>
              <a:ext uri="{FF2B5EF4-FFF2-40B4-BE49-F238E27FC236}">
                <a16:creationId xmlns:a16="http://schemas.microsoft.com/office/drawing/2014/main" id="{29C3F7D8-5086-BB9F-5C19-87AAB3B6EA71}"/>
              </a:ext>
            </a:extLst>
          </p:cNvPr>
          <p:cNvSpPr>
            <a:spLocks noGrp="1"/>
          </p:cNvSpPr>
          <p:nvPr>
            <p:ph type="sldNum" sz="quarter" idx="12"/>
          </p:nvPr>
        </p:nvSpPr>
        <p:spPr/>
        <p:txBody>
          <a:bodyPr/>
          <a:lstStyle/>
          <a:p>
            <a:fld id="{472D72F7-C003-4394-825F-CED09096B6EA}" type="slidenum">
              <a:rPr lang="en-US" smtClean="0"/>
              <a:t>30</a:t>
            </a:fld>
            <a:endParaRPr lang="en-US"/>
          </a:p>
        </p:txBody>
      </p:sp>
      <p:pic>
        <p:nvPicPr>
          <p:cNvPr id="4" name="Picture 3" descr="Picture1.png">
            <a:extLst>
              <a:ext uri="{FF2B5EF4-FFF2-40B4-BE49-F238E27FC236}">
                <a16:creationId xmlns:a16="http://schemas.microsoft.com/office/drawing/2014/main" id="{5D8D8F39-D065-656D-753F-D52B49836E99}"/>
              </a:ext>
            </a:extLst>
          </p:cNvPr>
          <p:cNvPicPr>
            <a:picLocks noChangeAspect="1"/>
          </p:cNvPicPr>
          <p:nvPr/>
        </p:nvPicPr>
        <p:blipFill>
          <a:blip r:embed="rId4"/>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2026374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77C73-83A6-4140-0CA7-1312442D0728}"/>
            </a:ext>
          </a:extLst>
        </p:cNvPr>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937BCC00-8DC2-3543-79CD-64860B2BEBD2}"/>
              </a:ext>
            </a:extLst>
          </p:cNvPr>
          <p:cNvGraphicFramePr>
            <a:graphicFrameLocks noGrp="1"/>
          </p:cNvGraphicFramePr>
          <p:nvPr>
            <p:ph idx="1"/>
          </p:nvPr>
        </p:nvGraphicFramePr>
        <p:xfrm>
          <a:off x="0" y="0"/>
          <a:ext cx="18288000" cy="102870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FF4BBD4F-9E5A-662E-2499-3C40343FAA2D}"/>
              </a:ext>
            </a:extLst>
          </p:cNvPr>
          <p:cNvSpPr>
            <a:spLocks noGrp="1"/>
          </p:cNvSpPr>
          <p:nvPr>
            <p:ph type="sldNum" sz="quarter" idx="12"/>
          </p:nvPr>
        </p:nvSpPr>
        <p:spPr/>
        <p:txBody>
          <a:bodyPr/>
          <a:lstStyle/>
          <a:p>
            <a:pPr defTabSz="1371600"/>
            <a:fld id="{F0B51D57-C6E0-4C34-9E93-4B1678807762}" type="slidenum">
              <a:rPr lang="en-US">
                <a:solidFill>
                  <a:prstClr val="black">
                    <a:tint val="82000"/>
                  </a:prstClr>
                </a:solidFill>
                <a:latin typeface="Aptos" panose="02110004020202020204"/>
              </a:rPr>
              <a:pPr defTabSz="1371600"/>
              <a:t>31</a:t>
            </a:fld>
            <a:endParaRPr lang="en-US">
              <a:solidFill>
                <a:prstClr val="black">
                  <a:tint val="82000"/>
                </a:prstClr>
              </a:solidFill>
              <a:latin typeface="Aptos" panose="02110004020202020204"/>
            </a:endParaRPr>
          </a:p>
        </p:txBody>
      </p:sp>
      <p:pic>
        <p:nvPicPr>
          <p:cNvPr id="1028" name="Picture 4">
            <a:extLst>
              <a:ext uri="{FF2B5EF4-FFF2-40B4-BE49-F238E27FC236}">
                <a16:creationId xmlns:a16="http://schemas.microsoft.com/office/drawing/2014/main" id="{AB67E499-EEAA-2457-77BF-7F51C89172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167" r="28137"/>
          <a:stretch>
            <a:fillRect/>
          </a:stretch>
        </p:blipFill>
        <p:spPr bwMode="auto">
          <a:xfrm>
            <a:off x="11641095" y="1528763"/>
            <a:ext cx="6339468" cy="78009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028" descr="Picture1.png"/>
          <p:cNvPicPr>
            <a:picLocks noChangeAspect="1"/>
          </p:cNvPicPr>
          <p:nvPr/>
        </p:nvPicPr>
        <p:blipFill>
          <a:blip r:embed="rId5"/>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628841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8F274066-BAC2-4702-B0F4-F767C455536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961" t="10395" r="83057" b="24983"/>
          <a:stretch/>
        </p:blipFill>
        <p:spPr>
          <a:xfrm>
            <a:off x="-762000" y="0"/>
            <a:ext cx="7315200" cy="10287000"/>
          </a:xfrm>
          <a:prstGeom prst="rect">
            <a:avLst/>
          </a:prstGeom>
        </p:spPr>
      </p:pic>
      <p:grpSp>
        <p:nvGrpSpPr>
          <p:cNvPr id="3" name="Group 3"/>
          <p:cNvGrpSpPr/>
          <p:nvPr/>
        </p:nvGrpSpPr>
        <p:grpSpPr>
          <a:xfrm>
            <a:off x="1874035" y="1233332"/>
            <a:ext cx="5964110" cy="7820336"/>
            <a:chOff x="0" y="0"/>
            <a:chExt cx="7952147" cy="10427115"/>
          </a:xfrm>
        </p:grpSpPr>
        <p:pic>
          <p:nvPicPr>
            <p:cNvPr id="4" name="Picture 4"/>
            <p:cNvPicPr>
              <a:picLocks noChangeAspect="1"/>
            </p:cNvPicPr>
            <p:nvPr/>
          </p:nvPicPr>
          <p:blipFill>
            <a:blip r:embed="rId4"/>
            <a:srcRect l="48951" r="8149"/>
            <a:stretch>
              <a:fillRect/>
            </a:stretch>
          </p:blipFill>
          <p:spPr>
            <a:xfrm>
              <a:off x="0" y="0"/>
              <a:ext cx="7952147" cy="10427115"/>
            </a:xfrm>
            <a:prstGeom prst="rect">
              <a:avLst/>
            </a:prstGeom>
          </p:spPr>
        </p:pic>
      </p:grpSp>
      <p:pic>
        <p:nvPicPr>
          <p:cNvPr id="5" name="Picture 5"/>
          <p:cNvPicPr>
            <a:picLocks noChangeAspect="1"/>
          </p:cNvPicPr>
          <p:nvPr/>
        </p:nvPicPr>
        <p:blipFill>
          <a:blip r:embed="rId5"/>
          <a:srcRect/>
          <a:stretch>
            <a:fillRect/>
          </a:stretch>
        </p:blipFill>
        <p:spPr>
          <a:xfrm>
            <a:off x="8743220" y="1282524"/>
            <a:ext cx="7494617" cy="2711689"/>
          </a:xfrm>
          <a:prstGeom prst="rect">
            <a:avLst/>
          </a:prstGeom>
        </p:spPr>
      </p:pic>
      <p:sp>
        <p:nvSpPr>
          <p:cNvPr id="7" name="TextBox 7"/>
          <p:cNvSpPr txBox="1"/>
          <p:nvPr/>
        </p:nvSpPr>
        <p:spPr>
          <a:xfrm>
            <a:off x="8785887" y="4159645"/>
            <a:ext cx="7628079" cy="444132"/>
          </a:xfrm>
          <a:prstGeom prst="rect">
            <a:avLst/>
          </a:prstGeom>
        </p:spPr>
        <p:txBody>
          <a:bodyPr lIns="0" tIns="0" rIns="0" bIns="0" rtlCol="0" anchor="t">
            <a:spAutoFit/>
          </a:bodyPr>
          <a:lstStyle/>
          <a:p>
            <a:pPr algn="just">
              <a:lnSpc>
                <a:spcPts val="3697"/>
              </a:lnSpc>
            </a:pPr>
            <a:r>
              <a:rPr lang="en-US" sz="2641" spc="681" dirty="0">
                <a:solidFill>
                  <a:srgbClr val="000000"/>
                </a:solidFill>
              </a:rPr>
              <a:t>Develop your teaching your way</a:t>
            </a:r>
          </a:p>
        </p:txBody>
      </p:sp>
      <p:sp>
        <p:nvSpPr>
          <p:cNvPr id="8" name="TextBox 8"/>
          <p:cNvSpPr txBox="1"/>
          <p:nvPr/>
        </p:nvSpPr>
        <p:spPr>
          <a:xfrm>
            <a:off x="8721886" y="5623209"/>
            <a:ext cx="7451950" cy="1309369"/>
          </a:xfrm>
          <a:prstGeom prst="rect">
            <a:avLst/>
          </a:prstGeom>
        </p:spPr>
        <p:txBody>
          <a:bodyPr lIns="0" tIns="0" rIns="0" bIns="0" rtlCol="0" anchor="t">
            <a:spAutoFit/>
          </a:bodyPr>
          <a:lstStyle/>
          <a:p>
            <a:pPr algn="ctr">
              <a:lnSpc>
                <a:spcPts val="10780"/>
              </a:lnSpc>
            </a:pPr>
            <a:r>
              <a:rPr lang="en-US" sz="7700" dirty="0">
                <a:solidFill>
                  <a:srgbClr val="000000"/>
                </a:solidFill>
                <a:latin typeface="+mj-lt"/>
              </a:rPr>
              <a:t>Thank you!</a:t>
            </a:r>
          </a:p>
        </p:txBody>
      </p:sp>
      <p:sp>
        <p:nvSpPr>
          <p:cNvPr id="9" name="TextBox 9"/>
          <p:cNvSpPr txBox="1"/>
          <p:nvPr/>
        </p:nvSpPr>
        <p:spPr>
          <a:xfrm>
            <a:off x="8700553" y="8341199"/>
            <a:ext cx="7494617" cy="712469"/>
          </a:xfrm>
          <a:prstGeom prst="rect">
            <a:avLst/>
          </a:prstGeom>
        </p:spPr>
        <p:txBody>
          <a:bodyPr lIns="0" tIns="0" rIns="0" bIns="0" rtlCol="0" anchor="t">
            <a:spAutoFit/>
          </a:bodyPr>
          <a:lstStyle/>
          <a:p>
            <a:pPr algn="ctr">
              <a:lnSpc>
                <a:spcPts val="5880"/>
              </a:lnSpc>
            </a:pPr>
            <a:r>
              <a:rPr lang="en-US" sz="4200" dirty="0" err="1">
                <a:solidFill>
                  <a:srgbClr val="000000"/>
                </a:solidFill>
              </a:rPr>
              <a:t>support@onehe.org</a:t>
            </a:r>
            <a:endParaRPr lang="en-US" sz="4200" dirty="0">
              <a:solidFill>
                <a:srgbClr val="000000"/>
              </a:solidFill>
            </a:endParaRPr>
          </a:p>
        </p:txBody>
      </p:sp>
      <p:sp>
        <p:nvSpPr>
          <p:cNvPr id="11" name="TextBox 6">
            <a:extLst>
              <a:ext uri="{FF2B5EF4-FFF2-40B4-BE49-F238E27FC236}">
                <a16:creationId xmlns:a16="http://schemas.microsoft.com/office/drawing/2014/main" id="{3444B899-22BA-447D-BF52-3FF8BD655892}"/>
              </a:ext>
            </a:extLst>
          </p:cNvPr>
          <p:cNvSpPr txBox="1"/>
          <p:nvPr/>
        </p:nvSpPr>
        <p:spPr>
          <a:xfrm>
            <a:off x="-4572000" y="9400875"/>
            <a:ext cx="10248662" cy="538918"/>
          </a:xfrm>
          <a:prstGeom prst="rect">
            <a:avLst/>
          </a:prstGeom>
        </p:spPr>
        <p:txBody>
          <a:bodyPr lIns="0" tIns="0" rIns="0" bIns="0" rtlCol="0" anchor="t">
            <a:spAutoFit/>
          </a:bodyPr>
          <a:lstStyle/>
          <a:p>
            <a:pPr algn="r">
              <a:lnSpc>
                <a:spcPts val="4420"/>
              </a:lnSpc>
            </a:pPr>
            <a:r>
              <a:rPr lang="en-US" sz="3157" spc="814" dirty="0">
                <a:solidFill>
                  <a:srgbClr val="FFFFFF"/>
                </a:solidFill>
              </a:rPr>
              <a:t>www.onehe.org</a:t>
            </a:r>
          </a:p>
        </p:txBody>
      </p:sp>
      <p:pic>
        <p:nvPicPr>
          <p:cNvPr id="6" name="Graphic 5" descr="Envelope with solid fill">
            <a:extLst>
              <a:ext uri="{FF2B5EF4-FFF2-40B4-BE49-F238E27FC236}">
                <a16:creationId xmlns:a16="http://schemas.microsoft.com/office/drawing/2014/main" id="{7668435B-B1DF-6405-D2ED-5648AC7430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89235" y="8303099"/>
            <a:ext cx="914400" cy="914400"/>
          </a:xfrm>
          <a:prstGeom prst="rect">
            <a:avLst/>
          </a:prstGeom>
        </p:spPr>
      </p:pic>
      <p:pic>
        <p:nvPicPr>
          <p:cNvPr id="12" name="Picture 11" descr="Picture1.png"/>
          <p:cNvPicPr>
            <a:picLocks noChangeAspect="1"/>
          </p:cNvPicPr>
          <p:nvPr/>
        </p:nvPicPr>
        <p:blipFill>
          <a:blip r:embed="rId8"/>
          <a:stretch>
            <a:fillRect/>
          </a:stretch>
        </p:blipFill>
        <p:spPr>
          <a:xfrm>
            <a:off x="17007840" y="182880"/>
            <a:ext cx="1097280" cy="39824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A5B093AD-2E03-7E7E-DD9A-FADF1CC59D2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1C76333-AB52-14E2-BA57-828F47B8C7FD}"/>
              </a:ext>
            </a:extLst>
          </p:cNvPr>
          <p:cNvSpPr txBox="1">
            <a:spLocks/>
          </p:cNvSpPr>
          <p:nvPr/>
        </p:nvSpPr>
        <p:spPr>
          <a:xfrm>
            <a:off x="813546" y="731040"/>
            <a:ext cx="16750552" cy="223295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en-US" sz="8100">
                <a:solidFill>
                  <a:prstClr val="black"/>
                </a:solidFill>
                <a:latin typeface="Calibri"/>
                <a:ea typeface="Calibri"/>
                <a:cs typeface="Calibri"/>
              </a:rPr>
              <a:t>What are the elements of AI fluency? </a:t>
            </a:r>
          </a:p>
        </p:txBody>
      </p:sp>
      <p:pic>
        <p:nvPicPr>
          <p:cNvPr id="8" name="Picture 7" descr="A red text on a black background&#10;&#10;AI-generated content may be incorrect.">
            <a:extLst>
              <a:ext uri="{FF2B5EF4-FFF2-40B4-BE49-F238E27FC236}">
                <a16:creationId xmlns:a16="http://schemas.microsoft.com/office/drawing/2014/main" id="{CC0A0E23-B216-B2C0-BB69-E89B2E2EE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833" y="1595204"/>
            <a:ext cx="8932334" cy="8932334"/>
          </a:xfrm>
          <a:prstGeom prst="rect">
            <a:avLst/>
          </a:prstGeom>
        </p:spPr>
      </p:pic>
      <p:pic>
        <p:nvPicPr>
          <p:cNvPr id="9" name="Picture 8" descr="Picture1.png"/>
          <p:cNvPicPr>
            <a:picLocks noChangeAspect="1"/>
          </p:cNvPicPr>
          <p:nvPr/>
        </p:nvPicPr>
        <p:blipFill>
          <a:blip r:embed="rId4"/>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2106338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88162-5491-CA21-35E8-5048324E27DB}"/>
              </a:ext>
            </a:extLst>
          </p:cNvPr>
          <p:cNvSpPr>
            <a:spLocks noGrp="1"/>
          </p:cNvSpPr>
          <p:nvPr>
            <p:ph type="title"/>
          </p:nvPr>
        </p:nvSpPr>
        <p:spPr>
          <a:xfrm>
            <a:off x="9154516" y="0"/>
            <a:ext cx="6307339" cy="1818509"/>
          </a:xfrm>
        </p:spPr>
        <p:txBody>
          <a:bodyPr anchor="ctr">
            <a:normAutofit/>
          </a:bodyPr>
          <a:lstStyle/>
          <a:p>
            <a:r>
              <a:rPr lang="en-US" sz="9000" dirty="0">
                <a:latin typeface="Calibri"/>
                <a:ea typeface="Calibri"/>
                <a:cs typeface="Calibri"/>
              </a:rPr>
              <a:t>AI Fluency</a:t>
            </a:r>
          </a:p>
        </p:txBody>
      </p:sp>
      <p:pic>
        <p:nvPicPr>
          <p:cNvPr id="4" name="Picture 3" descr="A person looking at the moon&#10;&#10;Description automatically generated">
            <a:extLst>
              <a:ext uri="{FF2B5EF4-FFF2-40B4-BE49-F238E27FC236}">
                <a16:creationId xmlns:a16="http://schemas.microsoft.com/office/drawing/2014/main" id="{62B88875-2FAE-7E2E-8ED9-4B38F83CEB22}"/>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1" y="-3"/>
            <a:ext cx="9144002" cy="10287003"/>
          </a:xfrm>
          <a:prstGeom prst="rect">
            <a:avLst/>
          </a:prstGeom>
        </p:spPr>
      </p:pic>
      <p:sp>
        <p:nvSpPr>
          <p:cNvPr id="3" name="Content Placeholder 2">
            <a:extLst>
              <a:ext uri="{FF2B5EF4-FFF2-40B4-BE49-F238E27FC236}">
                <a16:creationId xmlns:a16="http://schemas.microsoft.com/office/drawing/2014/main" id="{4E6DACB9-EC8E-421E-4803-EB5C6D6395CF}"/>
              </a:ext>
            </a:extLst>
          </p:cNvPr>
          <p:cNvSpPr>
            <a:spLocks noGrp="1"/>
          </p:cNvSpPr>
          <p:nvPr>
            <p:ph idx="1"/>
          </p:nvPr>
        </p:nvSpPr>
        <p:spPr>
          <a:xfrm>
            <a:off x="8537713" y="2485276"/>
            <a:ext cx="9144002" cy="7801724"/>
          </a:xfrm>
        </p:spPr>
        <p:txBody>
          <a:bodyPr anchor="ctr">
            <a:noAutofit/>
          </a:bodyPr>
          <a:lstStyle/>
          <a:p>
            <a:pPr marL="771525" indent="-771525">
              <a:buFont typeface="+mj-lt"/>
              <a:buAutoNum type="arabicPeriod"/>
            </a:pPr>
            <a:r>
              <a:rPr lang="en-US" sz="5400" dirty="0"/>
              <a:t>Understanding how AI works</a:t>
            </a:r>
          </a:p>
          <a:p>
            <a:pPr marL="771525" indent="-771525">
              <a:buFont typeface="+mj-lt"/>
              <a:buAutoNum type="arabicPeriod"/>
            </a:pPr>
            <a:r>
              <a:rPr lang="en-US" sz="5400"/>
              <a:t>Ethics of AI / When to use it</a:t>
            </a:r>
          </a:p>
          <a:p>
            <a:pPr marL="771525" indent="-771525">
              <a:buFont typeface="+mj-lt"/>
              <a:buAutoNum type="arabicPeriod"/>
            </a:pPr>
            <a:r>
              <a:rPr lang="en-US" sz="5400"/>
              <a:t>Choosing proper AI tools</a:t>
            </a:r>
          </a:p>
          <a:p>
            <a:pPr marL="771525" indent="-771525">
              <a:buFont typeface="+mj-lt"/>
              <a:buAutoNum type="arabicPeriod"/>
            </a:pPr>
            <a:r>
              <a:rPr lang="en-US" sz="5400"/>
              <a:t>Effective prompt engineering</a:t>
            </a:r>
            <a:endParaRPr lang="en-US" sz="5400" dirty="0"/>
          </a:p>
          <a:p>
            <a:pPr marL="771525" indent="-771525">
              <a:buFont typeface="+mj-lt"/>
              <a:buAutoNum type="arabicPeriod"/>
            </a:pPr>
            <a:r>
              <a:rPr lang="en-US" sz="5400"/>
              <a:t>Displaying digital adaptability</a:t>
            </a:r>
          </a:p>
          <a:p>
            <a:pPr marL="771525" indent="-771525">
              <a:buFont typeface="+mj-lt"/>
              <a:buAutoNum type="arabicPeriod"/>
            </a:pPr>
            <a:r>
              <a:rPr lang="en-US" sz="5400"/>
              <a:t>Evaluating AI output and adding </a:t>
            </a:r>
            <a:r>
              <a:rPr lang="en-US" sz="5400" dirty="0"/>
              <a:t>human value</a:t>
            </a:r>
          </a:p>
          <a:p>
            <a:endParaRPr lang="en-US" sz="5400" dirty="0"/>
          </a:p>
        </p:txBody>
      </p:sp>
      <p:pic>
        <p:nvPicPr>
          <p:cNvPr id="5" name="Picture 4" descr="Picture1.png"/>
          <p:cNvPicPr>
            <a:picLocks noChangeAspect="1"/>
          </p:cNvPicPr>
          <p:nvPr/>
        </p:nvPicPr>
        <p:blipFill>
          <a:blip r:embed="rId4"/>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1335266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1"/>
        </a:solidFill>
        <a:effectLst/>
      </p:bgPr>
    </p:bg>
    <p:spTree>
      <p:nvGrpSpPr>
        <p:cNvPr id="1" name=""/>
        <p:cNvGrpSpPr/>
        <p:nvPr/>
      </p:nvGrpSpPr>
      <p:grpSpPr>
        <a:xfrm>
          <a:off x="0" y="0"/>
          <a:ext cx="0" cy="0"/>
          <a:chOff x="0" y="0"/>
          <a:chExt cx="0" cy="0"/>
        </a:xfrm>
      </p:grpSpPr>
      <p:sp>
        <p:nvSpPr>
          <p:cNvPr id="2" name="TextBox 2"/>
          <p:cNvSpPr txBox="1"/>
          <p:nvPr/>
        </p:nvSpPr>
        <p:spPr>
          <a:xfrm>
            <a:off x="8609573" y="2807777"/>
            <a:ext cx="9197414" cy="4936288"/>
          </a:xfrm>
          <a:prstGeom prst="rect">
            <a:avLst/>
          </a:prstGeom>
        </p:spPr>
        <p:txBody>
          <a:bodyPr lIns="0" tIns="0" rIns="0" bIns="0" rtlCol="0" anchor="t">
            <a:spAutoFit/>
          </a:bodyPr>
          <a:lstStyle/>
          <a:p>
            <a:pPr defTabSz="914445">
              <a:lnSpc>
                <a:spcPts val="9800"/>
              </a:lnSpc>
              <a:defRPr/>
            </a:pPr>
            <a:r>
              <a:rPr lang="en-US" sz="6600">
                <a:solidFill>
                  <a:srgbClr val="FFFFFF"/>
                </a:solidFill>
                <a:latin typeface="League Gothic"/>
              </a:rPr>
              <a:t>Tell students to first obtain an argument from the LLM, then craft a rebuttal.</a:t>
            </a:r>
          </a:p>
          <a:p>
            <a:pPr algn="ctr" defTabSz="914445">
              <a:lnSpc>
                <a:spcPts val="9800"/>
              </a:lnSpc>
              <a:defRPr/>
            </a:pPr>
            <a:endParaRPr lang="en-US" sz="6600">
              <a:solidFill>
                <a:srgbClr val="FFFFFF"/>
              </a:solidFill>
              <a:latin typeface="League Gothic"/>
            </a:endParaRPr>
          </a:p>
        </p:txBody>
      </p:sp>
      <p:sp>
        <p:nvSpPr>
          <p:cNvPr id="3" name="Freeform 3"/>
          <p:cNvSpPr/>
          <p:nvPr/>
        </p:nvSpPr>
        <p:spPr>
          <a:xfrm>
            <a:off x="16931283" y="8186258"/>
            <a:ext cx="1356717" cy="2100743"/>
          </a:xfrm>
          <a:custGeom>
            <a:avLst/>
            <a:gdLst/>
            <a:ahLst/>
            <a:cxnLst/>
            <a:rect l="l" t="t" r="r" b="b"/>
            <a:pathLst>
              <a:path w="1356717" h="2100742">
                <a:moveTo>
                  <a:pt x="0" y="0"/>
                </a:moveTo>
                <a:lnTo>
                  <a:pt x="1356717" y="0"/>
                </a:lnTo>
                <a:lnTo>
                  <a:pt x="1356717" y="2100742"/>
                </a:lnTo>
                <a:lnTo>
                  <a:pt x="0" y="2100742"/>
                </a:lnTo>
                <a:lnTo>
                  <a:pt x="0" y="0"/>
                </a:lnTo>
                <a:close/>
              </a:path>
            </a:pathLst>
          </a:custGeom>
          <a:blipFill>
            <a:blip r:embed="rId3"/>
            <a:stretch>
              <a:fillRect l="-7532" r="-7532"/>
            </a:stretch>
          </a:blipFill>
        </p:spPr>
        <p:txBody>
          <a:bodyPr/>
          <a:lstStyle/>
          <a:p>
            <a:pPr defTabSz="914445">
              <a:defRPr/>
            </a:pPr>
            <a:endParaRPr lang="en-US">
              <a:solidFill>
                <a:prstClr val="black"/>
              </a:solidFill>
              <a:latin typeface="Calibri"/>
            </a:endParaRPr>
          </a:p>
        </p:txBody>
      </p:sp>
      <p:sp>
        <p:nvSpPr>
          <p:cNvPr id="4" name="Freeform 4"/>
          <p:cNvSpPr/>
          <p:nvPr/>
        </p:nvSpPr>
        <p:spPr>
          <a:xfrm>
            <a:off x="226921" y="328136"/>
            <a:ext cx="8000339" cy="8908494"/>
          </a:xfrm>
          <a:custGeom>
            <a:avLst/>
            <a:gdLst/>
            <a:ahLst/>
            <a:cxnLst/>
            <a:rect l="l" t="t" r="r" b="b"/>
            <a:pathLst>
              <a:path w="8000338" h="8908494">
                <a:moveTo>
                  <a:pt x="0" y="0"/>
                </a:moveTo>
                <a:lnTo>
                  <a:pt x="8000337" y="0"/>
                </a:lnTo>
                <a:lnTo>
                  <a:pt x="8000337" y="8908494"/>
                </a:lnTo>
                <a:lnTo>
                  <a:pt x="0" y="8908494"/>
                </a:lnTo>
                <a:lnTo>
                  <a:pt x="0" y="0"/>
                </a:lnTo>
                <a:close/>
              </a:path>
            </a:pathLst>
          </a:custGeom>
          <a:blipFill>
            <a:blip r:embed="rId4"/>
            <a:stretch>
              <a:fillRect l="-16125" t="-5172" r="-985"/>
            </a:stretch>
          </a:blipFill>
        </p:spPr>
        <p:txBody>
          <a:bodyPr/>
          <a:lstStyle/>
          <a:p>
            <a:pPr defTabSz="914445">
              <a:defRPr/>
            </a:pPr>
            <a:endParaRPr lang="en-US">
              <a:solidFill>
                <a:prstClr val="black"/>
              </a:solidFill>
              <a:latin typeface="Calibri"/>
            </a:endParaRPr>
          </a:p>
        </p:txBody>
      </p:sp>
      <p:sp>
        <p:nvSpPr>
          <p:cNvPr id="5" name="Freeform 5"/>
          <p:cNvSpPr/>
          <p:nvPr/>
        </p:nvSpPr>
        <p:spPr>
          <a:xfrm rot="-10800000">
            <a:off x="-3006858" y="7896643"/>
            <a:ext cx="20616500" cy="4498145"/>
          </a:xfrm>
          <a:custGeom>
            <a:avLst/>
            <a:gdLst/>
            <a:ahLst/>
            <a:cxnLst/>
            <a:rect l="l" t="t" r="r" b="b"/>
            <a:pathLst>
              <a:path w="20616499" h="4498145">
                <a:moveTo>
                  <a:pt x="0" y="0"/>
                </a:moveTo>
                <a:lnTo>
                  <a:pt x="20616499" y="0"/>
                </a:lnTo>
                <a:lnTo>
                  <a:pt x="20616499" y="4498145"/>
                </a:lnTo>
                <a:lnTo>
                  <a:pt x="0" y="44981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914445">
              <a:defRPr/>
            </a:pPr>
            <a:endParaRPr lang="en-US">
              <a:solidFill>
                <a:prstClr val="black"/>
              </a:solidFill>
              <a:latin typeface="Calibri"/>
            </a:endParaRPr>
          </a:p>
        </p:txBody>
      </p:sp>
      <p:sp>
        <p:nvSpPr>
          <p:cNvPr id="6" name="TextBox 6"/>
          <p:cNvSpPr txBox="1"/>
          <p:nvPr/>
        </p:nvSpPr>
        <p:spPr>
          <a:xfrm>
            <a:off x="9076660" y="176072"/>
            <a:ext cx="8262434" cy="1991123"/>
          </a:xfrm>
          <a:prstGeom prst="rect">
            <a:avLst/>
          </a:prstGeom>
        </p:spPr>
        <p:txBody>
          <a:bodyPr wrap="square" lIns="0" tIns="0" rIns="0" bIns="0" rtlCol="0" anchor="t">
            <a:spAutoFit/>
          </a:bodyPr>
          <a:lstStyle/>
          <a:p>
            <a:pPr algn="ctr" defTabSz="914445">
              <a:lnSpc>
                <a:spcPts val="16940"/>
              </a:lnSpc>
              <a:defRPr/>
            </a:pPr>
            <a:r>
              <a:rPr lang="en-US" sz="10800">
                <a:solidFill>
                  <a:srgbClr val="FFFFFF"/>
                </a:solidFill>
                <a:latin typeface="League Gothic"/>
              </a:rPr>
              <a:t>EVALUATE</a:t>
            </a:r>
          </a:p>
        </p:txBody>
      </p:sp>
      <p:pic>
        <p:nvPicPr>
          <p:cNvPr id="7" name="Picture 6" descr="Picture1.png"/>
          <p:cNvPicPr>
            <a:picLocks noChangeAspect="1"/>
          </p:cNvPicPr>
          <p:nvPr/>
        </p:nvPicPr>
        <p:blipFill>
          <a:blip r:embed="rId7"/>
          <a:stretch>
            <a:fillRect/>
          </a:stretch>
        </p:blipFill>
        <p:spPr>
          <a:xfrm>
            <a:off x="17007840" y="182880"/>
            <a:ext cx="1097280" cy="398241"/>
          </a:xfrm>
          <a:prstGeom prst="rect">
            <a:avLst/>
          </a:prstGeom>
        </p:spPr>
      </p:pic>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85710" y="420848"/>
            <a:ext cx="6084278" cy="9183143"/>
          </a:xfrm>
          <a:custGeom>
            <a:avLst/>
            <a:gdLst/>
            <a:ahLst/>
            <a:cxnLst/>
            <a:rect l="l" t="t" r="r" b="b"/>
            <a:pathLst>
              <a:path w="4069752" h="6338423">
                <a:moveTo>
                  <a:pt x="0" y="0"/>
                </a:moveTo>
                <a:lnTo>
                  <a:pt x="4069753" y="0"/>
                </a:lnTo>
                <a:lnTo>
                  <a:pt x="4069753" y="6338423"/>
                </a:lnTo>
                <a:lnTo>
                  <a:pt x="0" y="6338423"/>
                </a:lnTo>
                <a:lnTo>
                  <a:pt x="0" y="0"/>
                </a:lnTo>
                <a:close/>
              </a:path>
            </a:pathLst>
          </a:custGeom>
          <a:blipFill>
            <a:blip r:embed="rId3"/>
            <a:stretch>
              <a:fillRect/>
            </a:stretch>
          </a:blipFill>
        </p:spPr>
        <p:txBody>
          <a:bodyPr/>
          <a:lstStyle/>
          <a:p>
            <a:pPr defTabSz="1371600"/>
            <a:endParaRPr lang="en-US">
              <a:solidFill>
                <a:prstClr val="black"/>
              </a:solidFill>
              <a:latin typeface="Calibri"/>
            </a:endParaRPr>
          </a:p>
        </p:txBody>
      </p:sp>
      <p:sp>
        <p:nvSpPr>
          <p:cNvPr id="4" name="Freeform 4" descr="A qr code on a white background  Description automatically generated"/>
          <p:cNvSpPr/>
          <p:nvPr/>
        </p:nvSpPr>
        <p:spPr>
          <a:xfrm>
            <a:off x="8387862" y="394469"/>
            <a:ext cx="9114429" cy="8791886"/>
          </a:xfrm>
          <a:custGeom>
            <a:avLst/>
            <a:gdLst/>
            <a:ahLst/>
            <a:cxnLst/>
            <a:rect l="l" t="t" r="r" b="b"/>
            <a:pathLst>
              <a:path w="6853518" h="6564099">
                <a:moveTo>
                  <a:pt x="0" y="0"/>
                </a:moveTo>
                <a:lnTo>
                  <a:pt x="6853518" y="0"/>
                </a:lnTo>
                <a:lnTo>
                  <a:pt x="6853518" y="6564099"/>
                </a:lnTo>
                <a:lnTo>
                  <a:pt x="0" y="6564099"/>
                </a:lnTo>
                <a:lnTo>
                  <a:pt x="0" y="0"/>
                </a:lnTo>
                <a:close/>
              </a:path>
            </a:pathLst>
          </a:custGeom>
          <a:blipFill>
            <a:blip r:embed="rId4"/>
            <a:stretch>
              <a:fillRect b="-4409"/>
            </a:stretch>
          </a:blipFill>
        </p:spPr>
        <p:txBody>
          <a:bodyPr/>
          <a:lstStyle/>
          <a:p>
            <a:pPr defTabSz="1371600"/>
            <a:endParaRPr lang="en-US">
              <a:solidFill>
                <a:prstClr val="black"/>
              </a:solidFill>
              <a:latin typeface="Calibri"/>
            </a:endParaRPr>
          </a:p>
        </p:txBody>
      </p:sp>
      <p:sp>
        <p:nvSpPr>
          <p:cNvPr id="5" name="TextBox 5"/>
          <p:cNvSpPr txBox="1"/>
          <p:nvPr/>
        </p:nvSpPr>
        <p:spPr>
          <a:xfrm>
            <a:off x="8703507" y="9026909"/>
            <a:ext cx="8483139" cy="577081"/>
          </a:xfrm>
          <a:prstGeom prst="rect">
            <a:avLst/>
          </a:prstGeom>
        </p:spPr>
        <p:txBody>
          <a:bodyPr lIns="0" tIns="0" rIns="0" bIns="0" rtlCol="0" anchor="t">
            <a:spAutoFit/>
          </a:bodyPr>
          <a:lstStyle/>
          <a:p>
            <a:pPr algn="ctr" defTabSz="1371600">
              <a:lnSpc>
                <a:spcPts val="4536"/>
              </a:lnSpc>
            </a:pPr>
            <a:r>
              <a:rPr lang="en-US" sz="4200" u="sng" spc="39">
                <a:solidFill>
                  <a:srgbClr val="00B0F0"/>
                </a:solidFill>
                <a:latin typeface="TT Rounds Condensed"/>
                <a:hlinkClick r:id="rId5" tooltip="https://bit.ly/chatgptassignments">
                  <a:extLst>
                    <a:ext uri="{A12FA001-AC4F-418D-AE19-62706E023703}">
                      <ahyp:hlinkClr xmlns:ahyp="http://schemas.microsoft.com/office/drawing/2018/hyperlinkcolor" val="tx"/>
                    </a:ext>
                  </a:extLst>
                </a:hlinkClick>
              </a:rPr>
              <a:t>https://bit.ly/chatgptassignments</a:t>
            </a:r>
            <a:r>
              <a:rPr lang="en-US" sz="4200" spc="39">
                <a:solidFill>
                  <a:srgbClr val="00B0F0"/>
                </a:solidFill>
                <a:latin typeface="TT Rounds Condensed"/>
              </a:rPr>
              <a:t> </a:t>
            </a:r>
          </a:p>
        </p:txBody>
      </p:sp>
      <p:sp>
        <p:nvSpPr>
          <p:cNvPr id="6" name="Title 8">
            <a:extLst>
              <a:ext uri="{FF2B5EF4-FFF2-40B4-BE49-F238E27FC236}">
                <a16:creationId xmlns:a16="http://schemas.microsoft.com/office/drawing/2014/main" id="{30CD7F88-C498-4C5F-8F56-F0508DC456CA}"/>
              </a:ext>
            </a:extLst>
          </p:cNvPr>
          <p:cNvSpPr txBox="1">
            <a:spLocks/>
          </p:cNvSpPr>
          <p:nvPr/>
        </p:nvSpPr>
        <p:spPr>
          <a:xfrm>
            <a:off x="457200" y="274638"/>
            <a:ext cx="17373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371600"/>
            <a:endParaRPr lang="en-US" sz="9600" dirty="0">
              <a:solidFill>
                <a:prstClr val="white"/>
              </a:solidFill>
              <a:latin typeface="League Gothic" panose="020B0604020202020204" charset="0"/>
            </a:endParaRPr>
          </a:p>
        </p:txBody>
      </p:sp>
      <p:pic>
        <p:nvPicPr>
          <p:cNvPr id="7" name="Picture 6" descr="Picture1.png"/>
          <p:cNvPicPr>
            <a:picLocks noChangeAspect="1"/>
          </p:cNvPicPr>
          <p:nvPr/>
        </p:nvPicPr>
        <p:blipFill>
          <a:blip r:embed="rId6"/>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814221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9A8B8-EAB7-2EA4-BEA4-34FEE5BFC963}"/>
            </a:ext>
          </a:extLst>
        </p:cNvPr>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F349377E-5573-78BD-678F-56AE5BFF1104}"/>
              </a:ext>
            </a:extLst>
          </p:cNvPr>
          <p:cNvGraphicFramePr>
            <a:graphicFrameLocks noGrp="1"/>
          </p:cNvGraphicFramePr>
          <p:nvPr>
            <p:ph idx="1"/>
          </p:nvPr>
        </p:nvGraphicFramePr>
        <p:xfrm>
          <a:off x="0" y="0"/>
          <a:ext cx="18288000" cy="102870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DC1CFAB6-F06A-4B9A-82CE-5770CE3FB501}"/>
              </a:ext>
            </a:extLst>
          </p:cNvPr>
          <p:cNvSpPr>
            <a:spLocks noGrp="1"/>
          </p:cNvSpPr>
          <p:nvPr>
            <p:ph type="sldNum" sz="quarter" idx="12"/>
          </p:nvPr>
        </p:nvSpPr>
        <p:spPr/>
        <p:txBody>
          <a:bodyPr/>
          <a:lstStyle/>
          <a:p>
            <a:pPr defTabSz="1371600"/>
            <a:fld id="{EC6A3DDE-D93C-46C3-8125-BF48CAC7DF90}" type="slidenum">
              <a:rPr lang="en-US">
                <a:solidFill>
                  <a:prstClr val="black">
                    <a:tint val="82000"/>
                  </a:prstClr>
                </a:solidFill>
                <a:latin typeface="Aptos" panose="02110004020202020204"/>
              </a:rPr>
              <a:pPr defTabSz="1371600"/>
              <a:t>8</a:t>
            </a:fld>
            <a:endParaRPr lang="en-US">
              <a:solidFill>
                <a:prstClr val="black">
                  <a:tint val="82000"/>
                </a:prstClr>
              </a:solidFill>
              <a:latin typeface="Aptos" panose="02110004020202020204"/>
            </a:endParaRPr>
          </a:p>
        </p:txBody>
      </p:sp>
      <p:sp>
        <p:nvSpPr>
          <p:cNvPr id="3" name="TextBox 2">
            <a:extLst>
              <a:ext uri="{FF2B5EF4-FFF2-40B4-BE49-F238E27FC236}">
                <a16:creationId xmlns:a16="http://schemas.microsoft.com/office/drawing/2014/main" id="{B7588AFC-EC89-95EB-F4CA-ECF9FCD1A391}"/>
              </a:ext>
            </a:extLst>
          </p:cNvPr>
          <p:cNvSpPr txBox="1"/>
          <p:nvPr/>
        </p:nvSpPr>
        <p:spPr>
          <a:xfrm>
            <a:off x="269823" y="269823"/>
            <a:ext cx="3237876" cy="830997"/>
          </a:xfrm>
          <a:prstGeom prst="rect">
            <a:avLst/>
          </a:prstGeom>
          <a:noFill/>
        </p:spPr>
        <p:txBody>
          <a:bodyPr wrap="square" rtlCol="0">
            <a:spAutoFit/>
          </a:bodyPr>
          <a:lstStyle/>
          <a:p>
            <a:pPr defTabSz="1371600"/>
            <a:r>
              <a:rPr lang="en-US" sz="4800" b="1">
                <a:solidFill>
                  <a:srgbClr val="00B0F0"/>
                </a:solidFill>
                <a:latin typeface="Aptos" panose="02110004020202020204"/>
              </a:rPr>
              <a:t>“Lean In”</a:t>
            </a:r>
          </a:p>
        </p:txBody>
      </p:sp>
      <p:pic>
        <p:nvPicPr>
          <p:cNvPr id="10" name="Picture 9" descr="Picture1.png"/>
          <p:cNvPicPr>
            <a:picLocks noChangeAspect="1"/>
          </p:cNvPicPr>
          <p:nvPr/>
        </p:nvPicPr>
        <p:blipFill>
          <a:blip r:embed="rId4"/>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235861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91833C-2A77-470E-8B76-37B260A5200E}"/>
              </a:ext>
            </a:extLst>
          </p:cNvPr>
          <p:cNvPicPr>
            <a:picLocks noChangeAspect="1"/>
          </p:cNvPicPr>
          <p:nvPr/>
        </p:nvPicPr>
        <p:blipFill>
          <a:blip r:embed="rId3"/>
          <a:srcRect r="426"/>
          <a:stretch>
            <a:fillRect/>
          </a:stretch>
        </p:blipFill>
        <p:spPr>
          <a:xfrm>
            <a:off x="2" y="3391118"/>
            <a:ext cx="18288000" cy="5922818"/>
          </a:xfrm>
          <a:prstGeom prst="rect">
            <a:avLst/>
          </a:prstGeom>
        </p:spPr>
      </p:pic>
      <p:sp>
        <p:nvSpPr>
          <p:cNvPr id="2" name="Title 1">
            <a:extLst>
              <a:ext uri="{FF2B5EF4-FFF2-40B4-BE49-F238E27FC236}">
                <a16:creationId xmlns:a16="http://schemas.microsoft.com/office/drawing/2014/main" id="{78B2AD63-FD44-514E-6845-EA55421D0010}"/>
              </a:ext>
            </a:extLst>
          </p:cNvPr>
          <p:cNvSpPr>
            <a:spLocks noGrp="1"/>
          </p:cNvSpPr>
          <p:nvPr>
            <p:ph type="title"/>
          </p:nvPr>
        </p:nvSpPr>
        <p:spPr/>
        <p:txBody>
          <a:bodyPr/>
          <a:lstStyle/>
          <a:p>
            <a:r>
              <a:rPr lang="en-US"/>
              <a:t>Skill Erosion</a:t>
            </a: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0CD06220-F45C-DEF2-A208-D73F1897DE08}"/>
                  </a:ext>
                </a:extLst>
              </p14:cNvPr>
              <p14:cNvContentPartPr/>
              <p14:nvPr/>
            </p14:nvContentPartPr>
            <p14:xfrm>
              <a:off x="6608063" y="6648578"/>
              <a:ext cx="1390500" cy="45900"/>
            </p14:xfrm>
          </p:contentPart>
        </mc:Choice>
        <mc:Fallback xmlns="">
          <p:pic>
            <p:nvPicPr>
              <p:cNvPr id="6" name="Ink 5">
                <a:extLst>
                  <a:ext uri="{FF2B5EF4-FFF2-40B4-BE49-F238E27FC236}">
                    <a16:creationId xmlns:a16="http://schemas.microsoft.com/office/drawing/2014/main" id="{0CD06220-F45C-DEF2-A208-D73F1897DE08}"/>
                  </a:ext>
                </a:extLst>
              </p:cNvPr>
              <p:cNvPicPr/>
              <p:nvPr/>
            </p:nvPicPr>
            <p:blipFill>
              <a:blip r:embed="rId5"/>
              <a:stretch>
                <a:fillRect/>
              </a:stretch>
            </p:blipFill>
            <p:spPr>
              <a:xfrm>
                <a:off x="6554056" y="6540153"/>
                <a:ext cx="1498154" cy="262389"/>
              </a:xfrm>
              <a:prstGeom prst="rect">
                <a:avLst/>
              </a:prstGeom>
            </p:spPr>
          </p:pic>
        </mc:Fallback>
      </mc:AlternateContent>
      <p:pic>
        <p:nvPicPr>
          <p:cNvPr id="7" name="Picture 6" descr="Picture1.png"/>
          <p:cNvPicPr>
            <a:picLocks noChangeAspect="1"/>
          </p:cNvPicPr>
          <p:nvPr/>
        </p:nvPicPr>
        <p:blipFill>
          <a:blip r:embed="rId6"/>
          <a:stretch>
            <a:fillRect/>
          </a:stretch>
        </p:blipFill>
        <p:spPr>
          <a:xfrm>
            <a:off x="17007840" y="182880"/>
            <a:ext cx="1097280" cy="398241"/>
          </a:xfrm>
          <a:prstGeom prst="rect">
            <a:avLst/>
          </a:prstGeom>
        </p:spPr>
      </p:pic>
    </p:spTree>
    <p:extLst>
      <p:ext uri="{BB962C8B-B14F-4D97-AF65-F5344CB8AC3E}">
        <p14:creationId xmlns:p14="http://schemas.microsoft.com/office/powerpoint/2010/main" val="2533413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4877D06DA698498C9FDBAFE1B6A548" ma:contentTypeVersion="15" ma:contentTypeDescription="Create a new document." ma:contentTypeScope="" ma:versionID="e5bdc5f9bdbfc525d5c1e09cb3bf00c8">
  <xsd:schema xmlns:xsd="http://www.w3.org/2001/XMLSchema" xmlns:xs="http://www.w3.org/2001/XMLSchema" xmlns:p="http://schemas.microsoft.com/office/2006/metadata/properties" xmlns:ns1="http://schemas.microsoft.com/sharepoint/v3" xmlns:ns2="35a823d4-197e-41fb-beae-a201066506b6" targetNamespace="http://schemas.microsoft.com/office/2006/metadata/properties" ma:root="true" ma:fieldsID="9309653ed606367fe2b3544deeca8b36" ns1:_="" ns2:_="">
    <xsd:import namespace="http://schemas.microsoft.com/sharepoint/v3"/>
    <xsd:import namespace="35a823d4-197e-41fb-beae-a201066506b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Location" minOccurs="0"/>
                <xsd:element ref="ns2:MediaServiceObjectDetectorVersions" minOccurs="0"/>
                <xsd:element ref="ns2:MediaServiceSearchPropertie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a823d4-197e-41fb-beae-a201066506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bjectDetectorVersions" ma:index="1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d757968-b5e0-43bf-af52-13bc706514c3"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5a823d4-197e-41fb-beae-a201066506b6">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73CCCFF-E5BA-42FC-8A9A-E94B196419EE}">
  <ds:schemaRefs>
    <ds:schemaRef ds:uri="http://schemas.microsoft.com/sharepoint/v3/contenttype/forms"/>
  </ds:schemaRefs>
</ds:datastoreItem>
</file>

<file path=customXml/itemProps2.xml><?xml version="1.0" encoding="utf-8"?>
<ds:datastoreItem xmlns:ds="http://schemas.openxmlformats.org/officeDocument/2006/customXml" ds:itemID="{EF740AED-B9FD-4EAC-86BB-041B52B417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5a823d4-197e-41fb-beae-a201066506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FA4DFD-BD30-4192-A2C3-11965C21D51E}">
  <ds:schemaRefs>
    <ds:schemaRef ds:uri="http://schemas.microsoft.com/office/2006/metadata/properties"/>
    <ds:schemaRef ds:uri="http://schemas.microsoft.com/office/infopath/2007/PartnerControls"/>
    <ds:schemaRef ds:uri="cd659ce7-53d2-4366-baa9-4185c6b1a637"/>
    <ds:schemaRef ds:uri="adf8f49e-6e9d-49fc-84f2-57ad318e6d0b"/>
    <ds:schemaRef ds:uri="35a823d4-197e-41fb-beae-a201066506b6"/>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17</TotalTime>
  <Words>1502</Words>
  <Application>Microsoft Office PowerPoint</Application>
  <PresentationFormat>Custom</PresentationFormat>
  <Paragraphs>181</Paragraphs>
  <Slides>32</Slides>
  <Notes>23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Calibri</vt:lpstr>
      <vt:lpstr>Arial</vt:lpstr>
      <vt:lpstr>League Gothic</vt:lpstr>
      <vt:lpstr>Calibri Light</vt:lpstr>
      <vt:lpstr>Aptos Display</vt:lpstr>
      <vt:lpstr>Franklin Gothic Demi Cond</vt:lpstr>
      <vt:lpstr>Aptos</vt:lpstr>
      <vt:lpstr>Open Sans</vt:lpstr>
      <vt:lpstr>TT Rounds Condensed</vt:lpstr>
      <vt:lpstr>Office Theme</vt:lpstr>
      <vt:lpstr>2_Office Theme</vt:lpstr>
      <vt:lpstr>3_Office Theme</vt:lpstr>
      <vt:lpstr>PowerPoint Presentation</vt:lpstr>
      <vt:lpstr>PowerPoint Presentation</vt:lpstr>
      <vt:lpstr>PowerPoint Presentation</vt:lpstr>
      <vt:lpstr>PowerPoint Presentation</vt:lpstr>
      <vt:lpstr>AI Fluency</vt:lpstr>
      <vt:lpstr>PowerPoint Presentation</vt:lpstr>
      <vt:lpstr>PowerPoint Presentation</vt:lpstr>
      <vt:lpstr>PowerPoint Presentation</vt:lpstr>
      <vt:lpstr>Skill Erosion</vt:lpstr>
      <vt:lpstr>How Can We Prevent Idiocracy? </vt:lpstr>
      <vt:lpstr>PowerPoint Presentation</vt:lpstr>
      <vt:lpstr>PowerPoint Presentation</vt:lpstr>
      <vt:lpstr>Reasons Students Cheat</vt:lpstr>
      <vt:lpstr>“Better than AI”</vt:lpstr>
      <vt:lpstr>Reasons Students Cheat</vt:lpstr>
      <vt:lpstr>tl;dr  The process is the point!  AVOIDING the shortcuts is how you stand out to employers</vt:lpstr>
      <vt:lpstr>PowerPoint Presentation</vt:lpstr>
      <vt:lpstr>PowerPoint Presentation</vt:lpstr>
      <vt:lpstr>How to Create AI Friction</vt:lpstr>
      <vt:lpstr>Authentic Assessment</vt:lpstr>
      <vt:lpstr>Authentic Assessment: Prompt</vt:lpstr>
      <vt:lpstr>Authentic Assessment: Final Presentation</vt:lpstr>
      <vt:lpstr>Authentic Assessment: Reflection</vt:lpstr>
      <vt:lpstr>Diffuse Assignment Prompts</vt:lpstr>
      <vt:lpstr>Diffuse Assignment Prompts</vt:lpstr>
      <vt:lpstr>Custom GPTs to the Rescue!</vt:lpstr>
      <vt:lpstr>PowerPoint Presentation</vt:lpstr>
      <vt:lpstr>Capstone Exams</vt:lpstr>
      <vt:lpstr>Oral Exams / Recorded Video</vt:lpstr>
      <vt:lpstr>Return to Bluebooks: Might be unfair to some students.  Consider: handwriting skills, slower thinkers, neurotypicality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OneHE slides</dc:title>
  <dc:creator>Kevin Yee</dc:creator>
  <cp:lastModifiedBy>Kevin Yee</cp:lastModifiedBy>
  <cp:revision>47</cp:revision>
  <dcterms:created xsi:type="dcterms:W3CDTF">2006-08-16T00:00:00Z</dcterms:created>
  <dcterms:modified xsi:type="dcterms:W3CDTF">2026-04-08T18:16:59Z</dcterms:modified>
  <dc:identifier>DAE15UuEPnk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0x0101001C4877D06DA698498C9FDBAFE1B6A548</vt:lpwstr>
  </property>
  <property fmtid="{D5CDD505-2E9C-101B-9397-08002B2CF9AE}" pid="3" name="MediaServiceImageTags">
    <vt:lpwstr/>
  </property>
</Properties>
</file>