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4"/>
  </p:notesMasterIdLst>
  <p:sldIdLst>
    <p:sldId id="256" r:id="rId5"/>
    <p:sldId id="260" r:id="rId6"/>
    <p:sldId id="257" r:id="rId7"/>
    <p:sldId id="262" r:id="rId8"/>
    <p:sldId id="261" r:id="rId9"/>
    <p:sldId id="263" r:id="rId10"/>
    <p:sldId id="258" r:id="rId11"/>
    <p:sldId id="264" r:id="rId12"/>
    <p:sldId id="276" r:id="rId13"/>
    <p:sldId id="267" r:id="rId14"/>
    <p:sldId id="266" r:id="rId15"/>
    <p:sldId id="278" r:id="rId16"/>
    <p:sldId id="270" r:id="rId17"/>
    <p:sldId id="272" r:id="rId18"/>
    <p:sldId id="271" r:id="rId19"/>
    <p:sldId id="273" r:id="rId20"/>
    <p:sldId id="275" r:id="rId21"/>
    <p:sldId id="274" r:id="rId22"/>
    <p:sldId id="259" r:id="rId23"/>
  </p:sldIdLst>
  <p:sldSz cx="18288000" cy="10287000"/>
  <p:notesSz cx="6858000" cy="9144000"/>
  <p:embeddedFontLst>
    <p:embeddedFont>
      <p:font typeface="Open Sans" panose="020B060603050402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568" autoAdjust="0"/>
  </p:normalViewPr>
  <p:slideViewPr>
    <p:cSldViewPr>
      <p:cViewPr varScale="1">
        <p:scale>
          <a:sx n="52" d="100"/>
          <a:sy n="52" d="100"/>
        </p:scale>
        <p:origin x="151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4905D-D801-407A-94A9-9552D75D237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5773AE-0222-4386-B29F-1377C0BBED8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dirty="0"/>
            <a:t>What percentage of faculty report feeling burned out?</a:t>
          </a:r>
        </a:p>
      </dgm:t>
    </dgm:pt>
    <dgm:pt modelId="{76147C3F-DA58-4A8C-AE64-0BE9F344A4AA}" type="parTrans" cxnId="{A0F812D4-3D0C-48F9-8C41-E0D8CCADC2D6}">
      <dgm:prSet/>
      <dgm:spPr/>
      <dgm:t>
        <a:bodyPr/>
        <a:lstStyle/>
        <a:p>
          <a:endParaRPr lang="en-US"/>
        </a:p>
      </dgm:t>
    </dgm:pt>
    <dgm:pt modelId="{5BE015AF-6D31-4E20-A744-733897E72719}" type="sibTrans" cxnId="{A0F812D4-3D0C-48F9-8C41-E0D8CCADC2D6}">
      <dgm:prSet/>
      <dgm:spPr/>
      <dgm:t>
        <a:bodyPr/>
        <a:lstStyle/>
        <a:p>
          <a:endParaRPr lang="en-US"/>
        </a:p>
      </dgm:t>
    </dgm:pt>
    <dgm:pt modelId="{37445A75-4567-48B0-9438-9A4C2328AB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dirty="0"/>
            <a:t>What do faculty cite as factors in their burnout?</a:t>
          </a:r>
        </a:p>
      </dgm:t>
    </dgm:pt>
    <dgm:pt modelId="{9F48BBC0-BC4D-48A0-9993-EA6A6CEB74C1}" type="parTrans" cxnId="{C8292C1B-AF85-4865-BB34-6DDC8F0883D6}">
      <dgm:prSet/>
      <dgm:spPr/>
      <dgm:t>
        <a:bodyPr/>
        <a:lstStyle/>
        <a:p>
          <a:endParaRPr lang="en-US"/>
        </a:p>
      </dgm:t>
    </dgm:pt>
    <dgm:pt modelId="{09BA61FD-717B-43E5-94B3-DFB4EAE03E6F}" type="sibTrans" cxnId="{C8292C1B-AF85-4865-BB34-6DDC8F0883D6}">
      <dgm:prSet/>
      <dgm:spPr/>
      <dgm:t>
        <a:bodyPr/>
        <a:lstStyle/>
        <a:p>
          <a:endParaRPr lang="en-US"/>
        </a:p>
      </dgm:t>
    </dgm:pt>
    <dgm:pt modelId="{D86BAE28-717E-46C4-A0F1-454A1B78FB09}" type="pres">
      <dgm:prSet presAssocID="{1CB4905D-D801-407A-94A9-9552D75D2374}" presName="root" presStyleCnt="0">
        <dgm:presLayoutVars>
          <dgm:dir/>
          <dgm:resizeHandles val="exact"/>
        </dgm:presLayoutVars>
      </dgm:prSet>
      <dgm:spPr/>
    </dgm:pt>
    <dgm:pt modelId="{27FB7635-20FB-4B30-85C9-E9CCB7B63F60}" type="pres">
      <dgm:prSet presAssocID="{AB5773AE-0222-4386-B29F-1377C0BBED87}" presName="compNode" presStyleCnt="0"/>
      <dgm:spPr/>
    </dgm:pt>
    <dgm:pt modelId="{5EE83E77-6AFA-4C3F-B9DE-AE6D69B38207}" type="pres">
      <dgm:prSet presAssocID="{AB5773AE-0222-4386-B29F-1377C0BBED87}" presName="bgRect" presStyleLbl="bgShp" presStyleIdx="0" presStyleCnt="2"/>
      <dgm:spPr/>
    </dgm:pt>
    <dgm:pt modelId="{55C32997-4A87-4FEF-B063-7F29473EC550}" type="pres">
      <dgm:prSet presAssocID="{AB5773AE-0222-4386-B29F-1377C0BBED8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B26757AA-1641-42A6-9E79-7BBC41B868B2}" type="pres">
      <dgm:prSet presAssocID="{AB5773AE-0222-4386-B29F-1377C0BBED87}" presName="spaceRect" presStyleCnt="0"/>
      <dgm:spPr/>
    </dgm:pt>
    <dgm:pt modelId="{0EA3CD0B-C443-4D23-AF0D-BDE9A7F0F9CD}" type="pres">
      <dgm:prSet presAssocID="{AB5773AE-0222-4386-B29F-1377C0BBED87}" presName="parTx" presStyleLbl="revTx" presStyleIdx="0" presStyleCnt="2">
        <dgm:presLayoutVars>
          <dgm:chMax val="0"/>
          <dgm:chPref val="0"/>
        </dgm:presLayoutVars>
      </dgm:prSet>
      <dgm:spPr/>
    </dgm:pt>
    <dgm:pt modelId="{7DBB9B11-5EF7-4920-8B2F-2A1917DFD112}" type="pres">
      <dgm:prSet presAssocID="{5BE015AF-6D31-4E20-A744-733897E72719}" presName="sibTrans" presStyleCnt="0"/>
      <dgm:spPr/>
    </dgm:pt>
    <dgm:pt modelId="{29FB86E9-77CA-41FF-B9A5-59E77C8035FD}" type="pres">
      <dgm:prSet presAssocID="{37445A75-4567-48B0-9438-9A4C2328ABAC}" presName="compNode" presStyleCnt="0"/>
      <dgm:spPr/>
    </dgm:pt>
    <dgm:pt modelId="{6AC12A37-C180-49EC-9481-41C384634709}" type="pres">
      <dgm:prSet presAssocID="{37445A75-4567-48B0-9438-9A4C2328ABAC}" presName="bgRect" presStyleLbl="bgShp" presStyleIdx="1" presStyleCnt="2"/>
      <dgm:spPr/>
    </dgm:pt>
    <dgm:pt modelId="{CFC82B2B-59C7-4A52-BCEC-682FCD73DE36}" type="pres">
      <dgm:prSet presAssocID="{37445A75-4567-48B0-9438-9A4C2328ABA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4838A99-AB71-476D-AACB-DFA9D0C6FC1C}" type="pres">
      <dgm:prSet presAssocID="{37445A75-4567-48B0-9438-9A4C2328ABAC}" presName="spaceRect" presStyleCnt="0"/>
      <dgm:spPr/>
    </dgm:pt>
    <dgm:pt modelId="{4B266D8F-0B8E-4553-B095-ED4991247536}" type="pres">
      <dgm:prSet presAssocID="{37445A75-4567-48B0-9438-9A4C2328ABA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8292C1B-AF85-4865-BB34-6DDC8F0883D6}" srcId="{1CB4905D-D801-407A-94A9-9552D75D2374}" destId="{37445A75-4567-48B0-9438-9A4C2328ABAC}" srcOrd="1" destOrd="0" parTransId="{9F48BBC0-BC4D-48A0-9993-EA6A6CEB74C1}" sibTransId="{09BA61FD-717B-43E5-94B3-DFB4EAE03E6F}"/>
    <dgm:cxn modelId="{67AEAD60-D7D3-4302-8877-6BB0CDAEEB87}" type="presOf" srcId="{AB5773AE-0222-4386-B29F-1377C0BBED87}" destId="{0EA3CD0B-C443-4D23-AF0D-BDE9A7F0F9CD}" srcOrd="0" destOrd="0" presId="urn:microsoft.com/office/officeart/2018/2/layout/IconVerticalSolidList"/>
    <dgm:cxn modelId="{906B9349-FDB6-49D6-A292-232D29431D9D}" type="presOf" srcId="{37445A75-4567-48B0-9438-9A4C2328ABAC}" destId="{4B266D8F-0B8E-4553-B095-ED4991247536}" srcOrd="0" destOrd="0" presId="urn:microsoft.com/office/officeart/2018/2/layout/IconVerticalSolidList"/>
    <dgm:cxn modelId="{3CBC856B-8DCB-43CE-A1E0-379FF6F68078}" type="presOf" srcId="{1CB4905D-D801-407A-94A9-9552D75D2374}" destId="{D86BAE28-717E-46C4-A0F1-454A1B78FB09}" srcOrd="0" destOrd="0" presId="urn:microsoft.com/office/officeart/2018/2/layout/IconVerticalSolidList"/>
    <dgm:cxn modelId="{A0F812D4-3D0C-48F9-8C41-E0D8CCADC2D6}" srcId="{1CB4905D-D801-407A-94A9-9552D75D2374}" destId="{AB5773AE-0222-4386-B29F-1377C0BBED87}" srcOrd="0" destOrd="0" parTransId="{76147C3F-DA58-4A8C-AE64-0BE9F344A4AA}" sibTransId="{5BE015AF-6D31-4E20-A744-733897E72719}"/>
    <dgm:cxn modelId="{5D3D48D2-2E15-40D1-869A-3954706A5D32}" type="presParOf" srcId="{D86BAE28-717E-46C4-A0F1-454A1B78FB09}" destId="{27FB7635-20FB-4B30-85C9-E9CCB7B63F60}" srcOrd="0" destOrd="0" presId="urn:microsoft.com/office/officeart/2018/2/layout/IconVerticalSolidList"/>
    <dgm:cxn modelId="{8E7DF318-F260-4B66-8EC6-77681F92EF81}" type="presParOf" srcId="{27FB7635-20FB-4B30-85C9-E9CCB7B63F60}" destId="{5EE83E77-6AFA-4C3F-B9DE-AE6D69B38207}" srcOrd="0" destOrd="0" presId="urn:microsoft.com/office/officeart/2018/2/layout/IconVerticalSolidList"/>
    <dgm:cxn modelId="{34B53BB7-0152-41EC-BA33-CAFCD34F9971}" type="presParOf" srcId="{27FB7635-20FB-4B30-85C9-E9CCB7B63F60}" destId="{55C32997-4A87-4FEF-B063-7F29473EC550}" srcOrd="1" destOrd="0" presId="urn:microsoft.com/office/officeart/2018/2/layout/IconVerticalSolidList"/>
    <dgm:cxn modelId="{04D96CFE-A701-4E08-81E4-BF457823C696}" type="presParOf" srcId="{27FB7635-20FB-4B30-85C9-E9CCB7B63F60}" destId="{B26757AA-1641-42A6-9E79-7BBC41B868B2}" srcOrd="2" destOrd="0" presId="urn:microsoft.com/office/officeart/2018/2/layout/IconVerticalSolidList"/>
    <dgm:cxn modelId="{6291EBD4-ABB9-4254-9BA2-A3BAE2E949B2}" type="presParOf" srcId="{27FB7635-20FB-4B30-85C9-E9CCB7B63F60}" destId="{0EA3CD0B-C443-4D23-AF0D-BDE9A7F0F9CD}" srcOrd="3" destOrd="0" presId="urn:microsoft.com/office/officeart/2018/2/layout/IconVerticalSolidList"/>
    <dgm:cxn modelId="{B54F9412-F2FE-4A83-AD02-C57E908606F8}" type="presParOf" srcId="{D86BAE28-717E-46C4-A0F1-454A1B78FB09}" destId="{7DBB9B11-5EF7-4920-8B2F-2A1917DFD112}" srcOrd="1" destOrd="0" presId="urn:microsoft.com/office/officeart/2018/2/layout/IconVerticalSolidList"/>
    <dgm:cxn modelId="{A1BD83F3-3872-4D08-8F45-DBF0883170EE}" type="presParOf" srcId="{D86BAE28-717E-46C4-A0F1-454A1B78FB09}" destId="{29FB86E9-77CA-41FF-B9A5-59E77C8035FD}" srcOrd="2" destOrd="0" presId="urn:microsoft.com/office/officeart/2018/2/layout/IconVerticalSolidList"/>
    <dgm:cxn modelId="{CF175BDA-3474-4F65-B8AA-F13AE5B3834E}" type="presParOf" srcId="{29FB86E9-77CA-41FF-B9A5-59E77C8035FD}" destId="{6AC12A37-C180-49EC-9481-41C384634709}" srcOrd="0" destOrd="0" presId="urn:microsoft.com/office/officeart/2018/2/layout/IconVerticalSolidList"/>
    <dgm:cxn modelId="{7442B31B-2023-4267-8069-F24168BD4EA6}" type="presParOf" srcId="{29FB86E9-77CA-41FF-B9A5-59E77C8035FD}" destId="{CFC82B2B-59C7-4A52-BCEC-682FCD73DE36}" srcOrd="1" destOrd="0" presId="urn:microsoft.com/office/officeart/2018/2/layout/IconVerticalSolidList"/>
    <dgm:cxn modelId="{70E29018-3C09-40DF-8D84-0595D9A048CC}" type="presParOf" srcId="{29FB86E9-77CA-41FF-B9A5-59E77C8035FD}" destId="{84838A99-AB71-476D-AACB-DFA9D0C6FC1C}" srcOrd="2" destOrd="0" presId="urn:microsoft.com/office/officeart/2018/2/layout/IconVerticalSolidList"/>
    <dgm:cxn modelId="{06E3A2A0-B3E4-43E7-AFBD-BBF28CF4E605}" type="presParOf" srcId="{29FB86E9-77CA-41FF-B9A5-59E77C8035FD}" destId="{4B266D8F-0B8E-4553-B095-ED49912475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C9913E-0395-48B7-B646-786C998EA6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B62385B-E653-4F23-8C72-915E95FE7E11}">
      <dgm:prSet/>
      <dgm:spPr/>
      <dgm:t>
        <a:bodyPr/>
        <a:lstStyle/>
        <a:p>
          <a:r>
            <a:rPr lang="en-US" dirty="0"/>
            <a:t>Session #1 – Culture of Academia</a:t>
          </a:r>
        </a:p>
      </dgm:t>
    </dgm:pt>
    <dgm:pt modelId="{5AD46340-0A65-4F68-B91D-D3B86AF0127D}" type="parTrans" cxnId="{FFEA16B1-0841-452B-80C9-EF30024087B3}">
      <dgm:prSet/>
      <dgm:spPr/>
      <dgm:t>
        <a:bodyPr/>
        <a:lstStyle/>
        <a:p>
          <a:endParaRPr lang="en-US"/>
        </a:p>
      </dgm:t>
    </dgm:pt>
    <dgm:pt modelId="{E6C78CCC-449D-44E6-A99C-C4D91D94CD42}" type="sibTrans" cxnId="{FFEA16B1-0841-452B-80C9-EF30024087B3}">
      <dgm:prSet/>
      <dgm:spPr/>
      <dgm:t>
        <a:bodyPr/>
        <a:lstStyle/>
        <a:p>
          <a:endParaRPr lang="en-US"/>
        </a:p>
      </dgm:t>
    </dgm:pt>
    <dgm:pt modelId="{D4CE0107-4D58-4437-971A-5260A9686A0F}">
      <dgm:prSet/>
      <dgm:spPr/>
      <dgm:t>
        <a:bodyPr/>
        <a:lstStyle/>
        <a:p>
          <a:r>
            <a:rPr lang="en-US" dirty="0"/>
            <a:t>Session #2 – Impostor Syndrome and Burnout</a:t>
          </a:r>
        </a:p>
      </dgm:t>
    </dgm:pt>
    <dgm:pt modelId="{7D5C5244-D6FF-4780-8BB5-C1464E3006BE}" type="parTrans" cxnId="{36DF1B82-B428-4B97-B2BF-855727B6B9CB}">
      <dgm:prSet/>
      <dgm:spPr/>
      <dgm:t>
        <a:bodyPr/>
        <a:lstStyle/>
        <a:p>
          <a:endParaRPr lang="en-US"/>
        </a:p>
      </dgm:t>
    </dgm:pt>
    <dgm:pt modelId="{F8CBE32B-06AC-4992-AA01-149A9069DC65}" type="sibTrans" cxnId="{36DF1B82-B428-4B97-B2BF-855727B6B9CB}">
      <dgm:prSet/>
      <dgm:spPr/>
      <dgm:t>
        <a:bodyPr/>
        <a:lstStyle/>
        <a:p>
          <a:endParaRPr lang="en-US"/>
        </a:p>
      </dgm:t>
    </dgm:pt>
    <dgm:pt modelId="{AEEA38DD-7A75-495B-BFCA-5468F9511473}">
      <dgm:prSet/>
      <dgm:spPr/>
      <dgm:t>
        <a:bodyPr/>
        <a:lstStyle/>
        <a:p>
          <a:r>
            <a:rPr lang="en-US"/>
            <a:t>Session #3 – Work/Life Balance</a:t>
          </a:r>
        </a:p>
      </dgm:t>
    </dgm:pt>
    <dgm:pt modelId="{49DCE619-4913-424B-A848-923CCDDD88DD}" type="parTrans" cxnId="{E141AAFE-09E1-427A-B920-69ADC5EECF12}">
      <dgm:prSet/>
      <dgm:spPr/>
      <dgm:t>
        <a:bodyPr/>
        <a:lstStyle/>
        <a:p>
          <a:endParaRPr lang="en-US"/>
        </a:p>
      </dgm:t>
    </dgm:pt>
    <dgm:pt modelId="{1EBFCF8F-C6D3-4564-9E5E-E1CF6C31078E}" type="sibTrans" cxnId="{E141AAFE-09E1-427A-B920-69ADC5EECF12}">
      <dgm:prSet/>
      <dgm:spPr/>
      <dgm:t>
        <a:bodyPr/>
        <a:lstStyle/>
        <a:p>
          <a:endParaRPr lang="en-US"/>
        </a:p>
      </dgm:t>
    </dgm:pt>
    <dgm:pt modelId="{BBB78E63-948B-4D2A-A65D-CAE9C388F002}">
      <dgm:prSet/>
      <dgm:spPr/>
      <dgm:t>
        <a:bodyPr/>
        <a:lstStyle/>
        <a:p>
          <a:r>
            <a:rPr lang="en-US"/>
            <a:t>Session #4 – Finding Support/Next Steps</a:t>
          </a:r>
        </a:p>
      </dgm:t>
    </dgm:pt>
    <dgm:pt modelId="{C366325F-2590-48ED-BF53-6FEC989E0DA8}" type="parTrans" cxnId="{5B71FDE9-8896-458A-8053-03856D482BEB}">
      <dgm:prSet/>
      <dgm:spPr/>
      <dgm:t>
        <a:bodyPr/>
        <a:lstStyle/>
        <a:p>
          <a:endParaRPr lang="en-US"/>
        </a:p>
      </dgm:t>
    </dgm:pt>
    <dgm:pt modelId="{48C5A1AD-59FF-4A84-9F0A-F5DC96929E25}" type="sibTrans" cxnId="{5B71FDE9-8896-458A-8053-03856D482BEB}">
      <dgm:prSet/>
      <dgm:spPr/>
      <dgm:t>
        <a:bodyPr/>
        <a:lstStyle/>
        <a:p>
          <a:endParaRPr lang="en-US"/>
        </a:p>
      </dgm:t>
    </dgm:pt>
    <dgm:pt modelId="{D6BD7CF4-83AC-4670-8C6B-537A2FE11A01}" type="pres">
      <dgm:prSet presAssocID="{77C9913E-0395-48B7-B646-786C998EA6A5}" presName="linear" presStyleCnt="0">
        <dgm:presLayoutVars>
          <dgm:animLvl val="lvl"/>
          <dgm:resizeHandles val="exact"/>
        </dgm:presLayoutVars>
      </dgm:prSet>
      <dgm:spPr/>
    </dgm:pt>
    <dgm:pt modelId="{EEA6DE18-E6AC-4BB0-BBBA-E6F8C22EB076}" type="pres">
      <dgm:prSet presAssocID="{2B62385B-E653-4F23-8C72-915E95FE7E1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6E961EA-CAF1-4484-898D-3E353A561377}" type="pres">
      <dgm:prSet presAssocID="{E6C78CCC-449D-44E6-A99C-C4D91D94CD42}" presName="spacer" presStyleCnt="0"/>
      <dgm:spPr/>
    </dgm:pt>
    <dgm:pt modelId="{60759BA1-7759-4461-A406-93F18FBD0A93}" type="pres">
      <dgm:prSet presAssocID="{D4CE0107-4D58-4437-971A-5260A9686A0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41B501A-10F5-4A1F-A733-0EE1B505CFC2}" type="pres">
      <dgm:prSet presAssocID="{F8CBE32B-06AC-4992-AA01-149A9069DC65}" presName="spacer" presStyleCnt="0"/>
      <dgm:spPr/>
    </dgm:pt>
    <dgm:pt modelId="{1D29D910-4648-49F0-86BA-782CE161989B}" type="pres">
      <dgm:prSet presAssocID="{AEEA38DD-7A75-495B-BFCA-5468F951147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1F4857A-5A08-402B-81DB-8191EEE39022}" type="pres">
      <dgm:prSet presAssocID="{1EBFCF8F-C6D3-4564-9E5E-E1CF6C31078E}" presName="spacer" presStyleCnt="0"/>
      <dgm:spPr/>
    </dgm:pt>
    <dgm:pt modelId="{70497E3D-ACF5-4088-AFEB-D0692F401289}" type="pres">
      <dgm:prSet presAssocID="{BBB78E63-948B-4D2A-A65D-CAE9C388F00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993D30D-8D41-453C-AFC8-764A9116F65D}" type="presOf" srcId="{D4CE0107-4D58-4437-971A-5260A9686A0F}" destId="{60759BA1-7759-4461-A406-93F18FBD0A93}" srcOrd="0" destOrd="0" presId="urn:microsoft.com/office/officeart/2005/8/layout/vList2"/>
    <dgm:cxn modelId="{325BEB23-8D8E-4706-B0CC-4DF9EBE35AD8}" type="presOf" srcId="{BBB78E63-948B-4D2A-A65D-CAE9C388F002}" destId="{70497E3D-ACF5-4088-AFEB-D0692F401289}" srcOrd="0" destOrd="0" presId="urn:microsoft.com/office/officeart/2005/8/layout/vList2"/>
    <dgm:cxn modelId="{36DF1B82-B428-4B97-B2BF-855727B6B9CB}" srcId="{77C9913E-0395-48B7-B646-786C998EA6A5}" destId="{D4CE0107-4D58-4437-971A-5260A9686A0F}" srcOrd="1" destOrd="0" parTransId="{7D5C5244-D6FF-4780-8BB5-C1464E3006BE}" sibTransId="{F8CBE32B-06AC-4992-AA01-149A9069DC65}"/>
    <dgm:cxn modelId="{FFEA16B1-0841-452B-80C9-EF30024087B3}" srcId="{77C9913E-0395-48B7-B646-786C998EA6A5}" destId="{2B62385B-E653-4F23-8C72-915E95FE7E11}" srcOrd="0" destOrd="0" parTransId="{5AD46340-0A65-4F68-B91D-D3B86AF0127D}" sibTransId="{E6C78CCC-449D-44E6-A99C-C4D91D94CD42}"/>
    <dgm:cxn modelId="{3035C5CE-6BF3-4312-8806-B76329A79719}" type="presOf" srcId="{AEEA38DD-7A75-495B-BFCA-5468F9511473}" destId="{1D29D910-4648-49F0-86BA-782CE161989B}" srcOrd="0" destOrd="0" presId="urn:microsoft.com/office/officeart/2005/8/layout/vList2"/>
    <dgm:cxn modelId="{B81F16D9-8AB2-4F6F-B997-5DD648311E07}" type="presOf" srcId="{2B62385B-E653-4F23-8C72-915E95FE7E11}" destId="{EEA6DE18-E6AC-4BB0-BBBA-E6F8C22EB076}" srcOrd="0" destOrd="0" presId="urn:microsoft.com/office/officeart/2005/8/layout/vList2"/>
    <dgm:cxn modelId="{5B71FDE9-8896-458A-8053-03856D482BEB}" srcId="{77C9913E-0395-48B7-B646-786C998EA6A5}" destId="{BBB78E63-948B-4D2A-A65D-CAE9C388F002}" srcOrd="3" destOrd="0" parTransId="{C366325F-2590-48ED-BF53-6FEC989E0DA8}" sibTransId="{48C5A1AD-59FF-4A84-9F0A-F5DC96929E25}"/>
    <dgm:cxn modelId="{544758F8-AC19-4D37-813B-9ED8EB51D86A}" type="presOf" srcId="{77C9913E-0395-48B7-B646-786C998EA6A5}" destId="{D6BD7CF4-83AC-4670-8C6B-537A2FE11A01}" srcOrd="0" destOrd="0" presId="urn:microsoft.com/office/officeart/2005/8/layout/vList2"/>
    <dgm:cxn modelId="{E141AAFE-09E1-427A-B920-69ADC5EECF12}" srcId="{77C9913E-0395-48B7-B646-786C998EA6A5}" destId="{AEEA38DD-7A75-495B-BFCA-5468F9511473}" srcOrd="2" destOrd="0" parTransId="{49DCE619-4913-424B-A848-923CCDDD88DD}" sibTransId="{1EBFCF8F-C6D3-4564-9E5E-E1CF6C31078E}"/>
    <dgm:cxn modelId="{37C2C2A4-4EF0-4C63-86CD-FD1AEFB5D463}" type="presParOf" srcId="{D6BD7CF4-83AC-4670-8C6B-537A2FE11A01}" destId="{EEA6DE18-E6AC-4BB0-BBBA-E6F8C22EB076}" srcOrd="0" destOrd="0" presId="urn:microsoft.com/office/officeart/2005/8/layout/vList2"/>
    <dgm:cxn modelId="{F5A7DF4C-175C-4B4D-9D4D-9CF8346617FD}" type="presParOf" srcId="{D6BD7CF4-83AC-4670-8C6B-537A2FE11A01}" destId="{E6E961EA-CAF1-4484-898D-3E353A561377}" srcOrd="1" destOrd="0" presId="urn:microsoft.com/office/officeart/2005/8/layout/vList2"/>
    <dgm:cxn modelId="{EEE1EC81-FA6F-48BA-94AF-4F6DA8644F25}" type="presParOf" srcId="{D6BD7CF4-83AC-4670-8C6B-537A2FE11A01}" destId="{60759BA1-7759-4461-A406-93F18FBD0A93}" srcOrd="2" destOrd="0" presId="urn:microsoft.com/office/officeart/2005/8/layout/vList2"/>
    <dgm:cxn modelId="{90982314-430C-47C7-8A98-4811E0D5E764}" type="presParOf" srcId="{D6BD7CF4-83AC-4670-8C6B-537A2FE11A01}" destId="{141B501A-10F5-4A1F-A733-0EE1B505CFC2}" srcOrd="3" destOrd="0" presId="urn:microsoft.com/office/officeart/2005/8/layout/vList2"/>
    <dgm:cxn modelId="{45F19799-147C-49C2-A298-7276B8255B95}" type="presParOf" srcId="{D6BD7CF4-83AC-4670-8C6B-537A2FE11A01}" destId="{1D29D910-4648-49F0-86BA-782CE161989B}" srcOrd="4" destOrd="0" presId="urn:microsoft.com/office/officeart/2005/8/layout/vList2"/>
    <dgm:cxn modelId="{7CEED235-2B2E-4541-9B88-5EB30A38F708}" type="presParOf" srcId="{D6BD7CF4-83AC-4670-8C6B-537A2FE11A01}" destId="{31F4857A-5A08-402B-81DB-8191EEE39022}" srcOrd="5" destOrd="0" presId="urn:microsoft.com/office/officeart/2005/8/layout/vList2"/>
    <dgm:cxn modelId="{D977D8ED-5168-4EB3-A1FF-889E82D975F5}" type="presParOf" srcId="{D6BD7CF4-83AC-4670-8C6B-537A2FE11A01}" destId="{70497E3D-ACF5-4088-AFEB-D0692F40128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83E77-6AFA-4C3F-B9DE-AE6D69B38207}">
      <dsp:nvSpPr>
        <dsp:cNvPr id="0" name=""/>
        <dsp:cNvSpPr/>
      </dsp:nvSpPr>
      <dsp:spPr>
        <a:xfrm>
          <a:off x="0" y="1060638"/>
          <a:ext cx="15773400" cy="1958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C32997-4A87-4FEF-B063-7F29473EC550}">
      <dsp:nvSpPr>
        <dsp:cNvPr id="0" name=""/>
        <dsp:cNvSpPr/>
      </dsp:nvSpPr>
      <dsp:spPr>
        <a:xfrm>
          <a:off x="592325" y="1501211"/>
          <a:ext cx="1076956" cy="10769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3CD0B-C443-4D23-AF0D-BDE9A7F0F9CD}">
      <dsp:nvSpPr>
        <dsp:cNvPr id="0" name=""/>
        <dsp:cNvSpPr/>
      </dsp:nvSpPr>
      <dsp:spPr>
        <a:xfrm>
          <a:off x="2261607" y="1060638"/>
          <a:ext cx="13511792" cy="1958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232" tIns="207232" rIns="207232" bIns="207232" numCol="1" spcCol="127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What percentage of faculty report feeling burned out?</a:t>
          </a:r>
        </a:p>
      </dsp:txBody>
      <dsp:txXfrm>
        <a:off x="2261607" y="1060638"/>
        <a:ext cx="13511792" cy="1958102"/>
      </dsp:txXfrm>
    </dsp:sp>
    <dsp:sp modelId="{6AC12A37-C180-49EC-9481-41C384634709}">
      <dsp:nvSpPr>
        <dsp:cNvPr id="0" name=""/>
        <dsp:cNvSpPr/>
      </dsp:nvSpPr>
      <dsp:spPr>
        <a:xfrm>
          <a:off x="0" y="3508266"/>
          <a:ext cx="15773400" cy="1958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82B2B-59C7-4A52-BCEC-682FCD73DE36}">
      <dsp:nvSpPr>
        <dsp:cNvPr id="0" name=""/>
        <dsp:cNvSpPr/>
      </dsp:nvSpPr>
      <dsp:spPr>
        <a:xfrm>
          <a:off x="592325" y="3948839"/>
          <a:ext cx="1076956" cy="10769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66D8F-0B8E-4553-B095-ED4991247536}">
      <dsp:nvSpPr>
        <dsp:cNvPr id="0" name=""/>
        <dsp:cNvSpPr/>
      </dsp:nvSpPr>
      <dsp:spPr>
        <a:xfrm>
          <a:off x="2261607" y="3508266"/>
          <a:ext cx="13511792" cy="1958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232" tIns="207232" rIns="207232" bIns="207232" numCol="1" spcCol="127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What do faculty cite as factors in their burnout?</a:t>
          </a:r>
        </a:p>
      </dsp:txBody>
      <dsp:txXfrm>
        <a:off x="2261607" y="3508266"/>
        <a:ext cx="13511792" cy="1958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6DE18-E6AC-4BB0-BBBA-E6F8C22EB076}">
      <dsp:nvSpPr>
        <dsp:cNvPr id="0" name=""/>
        <dsp:cNvSpPr/>
      </dsp:nvSpPr>
      <dsp:spPr>
        <a:xfrm>
          <a:off x="0" y="50411"/>
          <a:ext cx="15773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Session #1 – Culture of Academia</a:t>
          </a:r>
        </a:p>
      </dsp:txBody>
      <dsp:txXfrm>
        <a:off x="62055" y="112466"/>
        <a:ext cx="15649290" cy="1147095"/>
      </dsp:txXfrm>
    </dsp:sp>
    <dsp:sp modelId="{60759BA1-7759-4461-A406-93F18FBD0A93}">
      <dsp:nvSpPr>
        <dsp:cNvPr id="0" name=""/>
        <dsp:cNvSpPr/>
      </dsp:nvSpPr>
      <dsp:spPr>
        <a:xfrm>
          <a:off x="0" y="1474256"/>
          <a:ext cx="15773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Session #2 – Impostor Syndrome and Burnout</a:t>
          </a:r>
        </a:p>
      </dsp:txBody>
      <dsp:txXfrm>
        <a:off x="62055" y="1536311"/>
        <a:ext cx="15649290" cy="1147095"/>
      </dsp:txXfrm>
    </dsp:sp>
    <dsp:sp modelId="{1D29D910-4648-49F0-86BA-782CE161989B}">
      <dsp:nvSpPr>
        <dsp:cNvPr id="0" name=""/>
        <dsp:cNvSpPr/>
      </dsp:nvSpPr>
      <dsp:spPr>
        <a:xfrm>
          <a:off x="0" y="2898101"/>
          <a:ext cx="15773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Session #3 – Work/Life Balance</a:t>
          </a:r>
        </a:p>
      </dsp:txBody>
      <dsp:txXfrm>
        <a:off x="62055" y="2960156"/>
        <a:ext cx="15649290" cy="1147095"/>
      </dsp:txXfrm>
    </dsp:sp>
    <dsp:sp modelId="{70497E3D-ACF5-4088-AFEB-D0692F401289}">
      <dsp:nvSpPr>
        <dsp:cNvPr id="0" name=""/>
        <dsp:cNvSpPr/>
      </dsp:nvSpPr>
      <dsp:spPr>
        <a:xfrm>
          <a:off x="0" y="4321946"/>
          <a:ext cx="15773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Session #4 – Finding Support/Next Steps</a:t>
          </a:r>
        </a:p>
      </dsp:txBody>
      <dsp:txXfrm>
        <a:off x="62055" y="4384001"/>
        <a:ext cx="15649290" cy="1147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E8469-505E-4713-89E2-8E3CC0AAAD4E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E5623-DB29-4887-B168-CE3EE1AE9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63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BF14-0C9B-4C4C-B0AA-A69E30511257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089D5-8A25-45CD-B320-E1F87601DC26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E3BB-075A-4F11-A477-E504CA36E4F6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A527F-90E9-43C3-A58A-FE926A4FBFC0}" type="datetime1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E2BB1-99C6-4B2A-A812-D9AF3C18F9DF}" type="datetime1">
              <a:rPr lang="en-US" smtClean="0"/>
              <a:t>3/15/2026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5C98-9972-4D5D-977C-A39D4E9AB3BB}" type="datetime1">
              <a:rPr lang="en-US" smtClean="0"/>
              <a:t>3/15/2026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CAA79-6266-406C-9EBB-474376AF8339}" type="datetime1">
              <a:rPr lang="en-US" smtClean="0"/>
              <a:t>3/15/2026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81A2-DABE-46BF-AD63-8F684DA0EDDE}" type="datetime1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6B727-39A9-414B-BD93-239B402280AE}" type="datetime1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DA45-06FF-4277-B921-3A81FF5EED68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3749-C9F2-4EBE-8FAA-E085FB269467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C6606-E6AD-4598-A5B9-53A134CB5BB7}" type="datetime1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961" t="10395" r="83057" b="24983"/>
          <a:stretch/>
        </p:blipFill>
        <p:spPr>
          <a:xfrm>
            <a:off x="-762000" y="0"/>
            <a:ext cx="73152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74035" y="1233332"/>
            <a:ext cx="5964110" cy="7820336"/>
            <a:chOff x="0" y="0"/>
            <a:chExt cx="7952147" cy="1042711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 l="30482" r="28477"/>
            <a:stretch>
              <a:fillRect/>
            </a:stretch>
          </p:blipFill>
          <p:spPr>
            <a:xfrm>
              <a:off x="0" y="0"/>
              <a:ext cx="7952147" cy="10427115"/>
            </a:xfrm>
            <a:prstGeom prst="rect">
              <a:avLst/>
            </a:prstGeom>
          </p:spPr>
        </p:pic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43220" y="1282524"/>
            <a:ext cx="7494617" cy="271168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-4572000" y="9400875"/>
            <a:ext cx="10248662" cy="538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20"/>
              </a:lnSpc>
            </a:pPr>
            <a:r>
              <a:rPr lang="en-US" sz="3157" spc="814" dirty="0">
                <a:solidFill>
                  <a:srgbClr val="FFFFFF"/>
                </a:solidFill>
              </a:rPr>
              <a:t>www.onehe.org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85887" y="4159645"/>
            <a:ext cx="7628079" cy="4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97"/>
              </a:lnSpc>
            </a:pPr>
            <a:r>
              <a:rPr lang="en-US" sz="2641" spc="681">
                <a:solidFill>
                  <a:srgbClr val="000000"/>
                </a:solidFill>
              </a:rPr>
              <a:t>Develop your teaching your way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43219" y="5143500"/>
            <a:ext cx="8777445" cy="2863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</a:pPr>
            <a:r>
              <a:rPr lang="en-US" sz="5400" dirty="0">
                <a:latin typeface="+mj-lt"/>
                <a:ea typeface="Calibri"/>
                <a:cs typeface="Calibri"/>
              </a:rPr>
              <a:t>What’s Burning Out Faculty?</a:t>
            </a:r>
          </a:p>
          <a:p>
            <a:pPr>
              <a:lnSpc>
                <a:spcPts val="7559"/>
              </a:lnSpc>
            </a:pPr>
            <a:r>
              <a:rPr lang="en-US" sz="5400" dirty="0">
                <a:latin typeface="+mj-lt"/>
                <a:ea typeface="Calibri"/>
                <a:cs typeface="Calibri"/>
              </a:rPr>
              <a:t>An Evidence-Based Approach to Faculty Wellbeing</a:t>
            </a:r>
            <a:endParaRPr lang="en-US" sz="5400" dirty="0">
              <a:latin typeface="+mj-lt"/>
              <a:ea typeface="+mn-lt"/>
              <a:cs typeface="+mn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43219" y="8372372"/>
            <a:ext cx="7494617" cy="1459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000" dirty="0">
                <a:solidFill>
                  <a:srgbClr val="000000"/>
                </a:solidFill>
                <a:ea typeface="Open Sans"/>
                <a:cs typeface="Open Sans"/>
              </a:rPr>
              <a:t>Andrea Aebersold, Ph.D.</a:t>
            </a:r>
          </a:p>
          <a:p>
            <a:pPr>
              <a:lnSpc>
                <a:spcPts val="5880"/>
              </a:lnSpc>
            </a:pPr>
            <a:r>
              <a:rPr lang="en-US" sz="4000" dirty="0">
                <a:solidFill>
                  <a:srgbClr val="000000"/>
                </a:solidFill>
                <a:ea typeface="Open Sans"/>
                <a:cs typeface="Open Sans"/>
              </a:rPr>
              <a:t>Joy Honea Ph.D.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00F0B-9FD1-8EF7-F4FB-FAA00472A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2D8D11E-19F4-A821-54F8-54D7FE03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FD410CD8-BD21-0156-65FC-3236546D0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17848" y="2646262"/>
            <a:ext cx="5290810" cy="5290810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id="{CF3EB77E-61C0-4517-84E0-6DE9672BB317}"/>
              </a:ext>
            </a:extLst>
          </p:cNvPr>
          <p:cNvSpPr/>
          <p:nvPr/>
        </p:nvSpPr>
        <p:spPr>
          <a:xfrm>
            <a:off x="3165212" y="3393633"/>
            <a:ext cx="3796083" cy="3796067"/>
          </a:xfrm>
          <a:custGeom>
            <a:avLst/>
            <a:gdLst/>
            <a:ahLst/>
            <a:cxnLst/>
            <a:rect l="l" t="t" r="r" b="b"/>
            <a:pathLst>
              <a:path w="6350000" h="6349974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554AC02-FFFE-E436-60B2-327976E8DFE4}"/>
              </a:ext>
            </a:extLst>
          </p:cNvPr>
          <p:cNvSpPr txBox="1"/>
          <p:nvPr/>
        </p:nvSpPr>
        <p:spPr>
          <a:xfrm>
            <a:off x="8375535" y="4258314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Andrea Aebersold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1E665B3-3A50-99C8-F998-6C986FA12215}"/>
              </a:ext>
            </a:extLst>
          </p:cNvPr>
          <p:cNvSpPr txBox="1"/>
          <p:nvPr/>
        </p:nvSpPr>
        <p:spPr>
          <a:xfrm>
            <a:off x="8375535" y="5507775"/>
            <a:ext cx="7494617" cy="222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Executive Director, </a:t>
            </a:r>
          </a:p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Center for Teaching and Learning</a:t>
            </a:r>
          </a:p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Montana State University Billings</a:t>
            </a:r>
          </a:p>
        </p:txBody>
      </p:sp>
    </p:spTree>
    <p:extLst>
      <p:ext uri="{BB962C8B-B14F-4D97-AF65-F5344CB8AC3E}">
        <p14:creationId xmlns:p14="http://schemas.microsoft.com/office/powerpoint/2010/main" val="317304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17848" y="2646262"/>
            <a:ext cx="5290810" cy="529081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3165211" y="3280393"/>
            <a:ext cx="3796083" cy="3796067"/>
          </a:xfrm>
          <a:custGeom>
            <a:avLst/>
            <a:gdLst/>
            <a:ahLst/>
            <a:cxnLst/>
            <a:rect l="l" t="t" r="r" b="b"/>
            <a:pathLst>
              <a:path w="6350000" h="6349974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8375535" y="4258314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Joy Honea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75535" y="5507775"/>
            <a:ext cx="7494617" cy="222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Professor of Sociology</a:t>
            </a:r>
          </a:p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Faculty Association President</a:t>
            </a:r>
          </a:p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Montana State University Billings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C6D2-E73C-AA79-F534-16D001F43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84AF859-FD9B-53CB-A55E-54944894CE8E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Participant Prompt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CE5D628-0986-72E9-0386-B602F383FB77}"/>
              </a:ext>
            </a:extLst>
          </p:cNvPr>
          <p:cNvSpPr txBox="1"/>
          <p:nvPr/>
        </p:nvSpPr>
        <p:spPr>
          <a:xfrm>
            <a:off x="1028700" y="4076700"/>
            <a:ext cx="8950100" cy="2999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800" dirty="0">
                <a:solidFill>
                  <a:srgbClr val="000000"/>
                </a:solidFill>
              </a:rPr>
              <a:t>In the chat, briefly tell us – what conversations about faculty wellbeing are happening at your institution?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1502E3-D7F1-632C-1242-29B76CD6B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A098AD-CFD0-DDFC-1ADF-9C28C1191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400300"/>
            <a:ext cx="6358666" cy="679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00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E5F61-B7A5-EC81-A6D7-FFBBA6A6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B9127D3-B03F-CB87-E56A-9050A9B5D8A4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Research Project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30088F-4A81-B848-F2A2-AC49B6533B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830808C-58A3-B083-C470-42D494131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931186"/>
              </p:ext>
            </p:extLst>
          </p:nvPr>
        </p:nvGraphicFramePr>
        <p:xfrm>
          <a:off x="1257300" y="2738438"/>
          <a:ext cx="157734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027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46BD6-8332-C63E-03D4-7FDEDC882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A21AB52-DF46-12E6-3B66-A499071FE950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Faculty Wellbeing Project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8EC6CAB-7378-5181-64D6-424AFC5DF951}"/>
              </a:ext>
            </a:extLst>
          </p:cNvPr>
          <p:cNvSpPr txBox="1"/>
          <p:nvPr/>
        </p:nvSpPr>
        <p:spPr>
          <a:xfrm>
            <a:off x="1028700" y="3162300"/>
            <a:ext cx="163449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4400" dirty="0"/>
              <a:t>Multi-year study to measure levels and leading causes of faculty burnout at our institution</a:t>
            </a:r>
          </a:p>
          <a:p>
            <a:pPr>
              <a:lnSpc>
                <a:spcPct val="100000"/>
              </a:lnSpc>
            </a:pPr>
            <a:endParaRPr lang="en-US" sz="4400" dirty="0"/>
          </a:p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4400" dirty="0"/>
              <a:t>Recommend evidence-based institutional changes to support faculty wellbeing</a:t>
            </a:r>
          </a:p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4400" dirty="0"/>
          </a:p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4400" dirty="0"/>
              <a:t>Incorporate faculty wellbeing in CTL programming/support</a:t>
            </a:r>
          </a:p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4400" dirty="0"/>
          </a:p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4400" dirty="0"/>
              <a:t>Assess impact of institutional changes</a:t>
            </a:r>
            <a:endParaRPr lang="en-US" sz="4200" dirty="0">
              <a:solidFill>
                <a:srgbClr val="0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DCB5AD-63BE-85C7-08B4-7767748EA0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1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8200" y="875369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Faculty Wellbeing Project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2375347"/>
            <a:ext cx="17373600" cy="7911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YEAR ONE (2023-2024): DATA COLLECTION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Fall 2023: initial focus groups and survey of faculty.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Spring 2024: second round of focus groups. </a:t>
            </a:r>
          </a:p>
          <a:p>
            <a:pPr lvl="1"/>
            <a:endParaRPr lang="en-US" sz="3600" dirty="0"/>
          </a:p>
          <a:p>
            <a:r>
              <a:rPr lang="en-US" sz="3600" b="1" dirty="0">
                <a:solidFill>
                  <a:srgbClr val="002060"/>
                </a:solidFill>
              </a:rPr>
              <a:t>YEAR TWO (2024-2025): CAMPUS RECOMMENDATIONS AND FURTHER DATA COLLECTION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Fall 2024: data analysis and recommendations for institutional changes.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Spring 2025: interviews with department chairs about workload inequity.</a:t>
            </a:r>
          </a:p>
          <a:p>
            <a:pPr lvl="1"/>
            <a:endParaRPr lang="en-US" sz="3600" dirty="0"/>
          </a:p>
          <a:p>
            <a:r>
              <a:rPr lang="en-US" sz="3600" b="1" dirty="0">
                <a:solidFill>
                  <a:srgbClr val="002060"/>
                </a:solidFill>
              </a:rPr>
              <a:t>YEAR THREE (2025-2026) GRANT SUPPORT (OR NOT)</a:t>
            </a:r>
            <a:endParaRPr lang="en-US" sz="360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Awarded NSF ADVANCE Grant for 2025 – 2027 (cancelled by federal executive order)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Rework CTL and institutional planning.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Spring 2026: Interviews with faculty following revision of performance evaluation criteria. </a:t>
            </a:r>
          </a:p>
          <a:p>
            <a:pPr>
              <a:lnSpc>
                <a:spcPts val="5880"/>
              </a:lnSpc>
            </a:pPr>
            <a:endParaRPr lang="en-US" sz="4200" dirty="0">
              <a:solidFill>
                <a:srgbClr val="000000"/>
              </a:solidFill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2CFCB-2D29-6922-6CCD-DA142752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A742EA6-29D5-CEA7-3A4D-86E0531EE34A}"/>
              </a:ext>
            </a:extLst>
          </p:cNvPr>
          <p:cNvSpPr txBox="1"/>
          <p:nvPr/>
        </p:nvSpPr>
        <p:spPr>
          <a:xfrm>
            <a:off x="1028700" y="1717353"/>
            <a:ext cx="8572500" cy="91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Faculty Focus Groups (Fall 23)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BED0BB-82E1-4E5D-6393-84272A725A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9859DED6-17A9-337F-DDCE-EC2B3636FA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251373"/>
              </p:ext>
            </p:extLst>
          </p:nvPr>
        </p:nvGraphicFramePr>
        <p:xfrm>
          <a:off x="1257300" y="3334976"/>
          <a:ext cx="15773400" cy="564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4849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9893A-D213-23F1-25DF-3095FE126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49E26D3-D18A-6ECF-D71A-7324183C0BF3}"/>
              </a:ext>
            </a:extLst>
          </p:cNvPr>
          <p:cNvSpPr txBox="1"/>
          <p:nvPr/>
        </p:nvSpPr>
        <p:spPr>
          <a:xfrm>
            <a:off x="1004539" y="955816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Survey Results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27E8DC3-32B0-7459-0473-88C26D83FD15}"/>
              </a:ext>
            </a:extLst>
          </p:cNvPr>
          <p:cNvSpPr txBox="1"/>
          <p:nvPr/>
        </p:nvSpPr>
        <p:spPr>
          <a:xfrm>
            <a:off x="11277600" y="9000067"/>
            <a:ext cx="3962401" cy="662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2800" dirty="0">
                <a:solidFill>
                  <a:srgbClr val="000000"/>
                </a:solidFill>
              </a:rPr>
              <a:t>54% response rate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FC62EF0-6113-248E-9CF9-3923082343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1E6FE7-82D9-218B-08B9-6085B9737276}"/>
              </a:ext>
            </a:extLst>
          </p:cNvPr>
          <p:cNvSpPr txBox="1"/>
          <p:nvPr/>
        </p:nvSpPr>
        <p:spPr>
          <a:xfrm>
            <a:off x="609600" y="3162300"/>
            <a:ext cx="5715000" cy="595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marR="0" lvl="0" indent="-428625" algn="l" defTabSz="914400" rtl="0" eaLnBrk="1" fontAlgn="auto" latinLnBrk="0" hangingPunct="1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Faculty enjoy working with students! 96% either strongly or somewhat agree with the statement,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  <a:alpha val="6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  <a:alpha val="6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Interacting with students is one of the best parts of my job.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  <a:alpha val="6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C52080-0674-4529-1B0D-AF15C11C1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849" y="2720038"/>
            <a:ext cx="9371151" cy="5632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9140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FC378-77F6-8618-B94B-10D7B7130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A6D8B3B-73C9-6BFE-4C98-6FE4E1B7ED7D}"/>
              </a:ext>
            </a:extLst>
          </p:cNvPr>
          <p:cNvSpPr txBox="1"/>
          <p:nvPr/>
        </p:nvSpPr>
        <p:spPr>
          <a:xfrm>
            <a:off x="838200" y="701989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rgbClr val="000000"/>
                </a:solidFill>
                <a:latin typeface="+mj-lt"/>
              </a:rPr>
              <a:t>Overall Study Results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88BA84B-7463-A484-0197-EF84714D1C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5A050-ABAC-2611-1F57-31E113E5D4F6}"/>
              </a:ext>
            </a:extLst>
          </p:cNvPr>
          <p:cNvSpPr txBox="1"/>
          <p:nvPr/>
        </p:nvSpPr>
        <p:spPr>
          <a:xfrm>
            <a:off x="381000" y="1643475"/>
            <a:ext cx="17602200" cy="815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0B3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of Burnout and Emotional Exhaustion:</a:t>
            </a:r>
          </a:p>
          <a:p>
            <a:endParaRPr lang="en-US" sz="3600" b="1" dirty="0">
              <a:solidFill>
                <a:srgbClr val="F0B31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Findings: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regularly feel overwhelmed or burned out about my job</a:t>
            </a:r>
            <a:r>
              <a:rPr lang="en-US" sz="32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57 percent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agreed with the statement. (Highest rates among tenured faculty-70%, compared to 52% among pre-tenure faculty.)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often feel emotionally exhausted by my job</a:t>
            </a:r>
            <a:r>
              <a:rPr lang="en-US" sz="32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50 percent agreed.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(Extremely high rates for tenured faculty, at 84%.)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would like to have more time to dedicate to scholarly development (i.e., research/scholarship.)”</a:t>
            </a:r>
            <a:endParaRPr lang="en-US" sz="32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96% of tenure-track and 100% of tenured faculty with research responsibilities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agreed.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regularly feel like I have to prove that I’m doing a good job.”</a:t>
            </a:r>
            <a:endParaRPr lang="en-US" sz="3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66% agree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(Highest for probationary but nearly 2/3 of tenured faculty.)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“If I take time off, there are other people who can take over my duties for a time.”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63 percent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of respondents 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disagreed.</a:t>
            </a:r>
            <a:endParaRPr lang="en-US" sz="3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30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A45EF-C9C7-2EBC-125B-CB92A9BE6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79F2AD7-149F-8D4C-970D-FE3437221625}"/>
              </a:ext>
            </a:extLst>
          </p:cNvPr>
          <p:cNvSpPr txBox="1"/>
          <p:nvPr/>
        </p:nvSpPr>
        <p:spPr>
          <a:xfrm>
            <a:off x="779046" y="708326"/>
            <a:ext cx="11163300" cy="91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rgbClr val="000000"/>
                </a:solidFill>
                <a:latin typeface="+mj-lt"/>
              </a:rPr>
              <a:t>Overall Study Results, Cont.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52976E4-00B3-6B00-2FCA-937FE1DC27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1293B02-DEB6-FA1C-9580-5D0AA576671C}"/>
              </a:ext>
            </a:extLst>
          </p:cNvPr>
          <p:cNvSpPr txBox="1">
            <a:spLocks/>
          </p:cNvSpPr>
          <p:nvPr/>
        </p:nvSpPr>
        <p:spPr>
          <a:xfrm>
            <a:off x="457201" y="1790700"/>
            <a:ext cx="17156470" cy="8229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00" b="1" dirty="0">
                <a:solidFill>
                  <a:schemeClr val="accent6"/>
                </a:solidFill>
              </a:rPr>
              <a:t>Factors Contributing to Faculty Burnout:</a:t>
            </a:r>
            <a:endParaRPr lang="en-US" sz="3900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42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200" b="1" dirty="0">
                <a:solidFill>
                  <a:schemeClr val="accent3">
                    <a:lumMod val="75000"/>
                  </a:schemeClr>
                </a:solidFill>
              </a:rPr>
              <a:t>Qualitative Findings:</a:t>
            </a:r>
            <a:endParaRPr lang="en-US" sz="3000" b="1" dirty="0">
              <a:solidFill>
                <a:schemeClr val="bg1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3600" b="1" dirty="0">
                <a:solidFill>
                  <a:schemeClr val="tx2"/>
                </a:solidFill>
              </a:rPr>
              <a:t>Responsibility creep </a:t>
            </a:r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interferes with aspects of the job that faculty like most, especially teaching and research: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3200" b="1" i="1" dirty="0">
                <a:solidFill>
                  <a:schemeClr val="accent2"/>
                </a:solidFill>
              </a:rPr>
              <a:t>“I guess MSUB doesn’t want me to succeed.”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sz="3200" b="1" i="1" dirty="0">
                <a:solidFill>
                  <a:schemeClr val="accent2"/>
                </a:solidFill>
              </a:rPr>
              <a:t>	“I’m tired of half-</a:t>
            </a:r>
            <a:r>
              <a:rPr lang="en-US" sz="3200" b="1" i="1" dirty="0" err="1">
                <a:solidFill>
                  <a:schemeClr val="accent2"/>
                </a:solidFill>
              </a:rPr>
              <a:t>assing</a:t>
            </a:r>
            <a:r>
              <a:rPr lang="en-US" sz="3200" b="1" i="1" dirty="0">
                <a:solidFill>
                  <a:schemeClr val="accent2"/>
                </a:solidFill>
              </a:rPr>
              <a:t> my teaching.”</a:t>
            </a:r>
            <a:endParaRPr lang="en-US" b="1" i="1" dirty="0">
              <a:solidFill>
                <a:schemeClr val="accent2"/>
              </a:solidFill>
            </a:endParaRPr>
          </a:p>
          <a:p>
            <a:pPr marL="914400" lvl="1" indent="-457200">
              <a:buFont typeface="Arial" pitchFamily="34" charset="0"/>
              <a:buAutoNum type="arabicPeriod" startAt="2"/>
            </a:pPr>
            <a:r>
              <a:rPr lang="en-US" sz="3600" b="1" dirty="0">
                <a:solidFill>
                  <a:schemeClr val="tx2"/>
                </a:solidFill>
              </a:rPr>
              <a:t>Understaffing and turnover </a:t>
            </a:r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contribute to overwork among faculty: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3200" b="1" i="1" dirty="0">
                <a:solidFill>
                  <a:schemeClr val="accent2"/>
                </a:solidFill>
              </a:rPr>
              <a:t>“It’s not even MY workload that’s the problem. It’s having to do everything else.”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sz="3200" b="1" i="1" dirty="0">
                <a:solidFill>
                  <a:schemeClr val="accent2"/>
                </a:solidFill>
              </a:rPr>
              <a:t>	“New staff don’t know what they are doing. I’m tired of cleaning up other people’s messes.”</a:t>
            </a:r>
          </a:p>
          <a:p>
            <a:pPr marL="457200" lvl="1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3. Lack of clarity in evaluation process </a:t>
            </a:r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leads to faculty anxiety:</a:t>
            </a:r>
            <a:endParaRPr lang="en-US" sz="3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i="1" dirty="0">
                <a:solidFill>
                  <a:schemeClr val="accent2"/>
                </a:solidFill>
              </a:rPr>
              <a:t>“Unwritten rules” 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make performance standards seem like </a:t>
            </a:r>
            <a:r>
              <a:rPr lang="en-US" b="1" i="1" dirty="0">
                <a:solidFill>
                  <a:schemeClr val="accent2"/>
                </a:solidFill>
              </a:rPr>
              <a:t>“a moving target.”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	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This leaves little time for scholarship, and, for tenure/promotion, </a:t>
            </a:r>
            <a:r>
              <a:rPr lang="en-US" b="1" i="1" dirty="0">
                <a:solidFill>
                  <a:schemeClr val="accent2"/>
                </a:solidFill>
              </a:rPr>
              <a:t>“that’s what will make or 	break it.”</a:t>
            </a:r>
          </a:p>
          <a:p>
            <a:pPr marL="0" indent="0">
              <a:buNone/>
            </a:pPr>
            <a:endParaRPr lang="en-US" b="1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19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6D3B-07AC-BC21-3100-0717F21FB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70234BC-911B-F150-5552-42054922AE99}"/>
              </a:ext>
            </a:extLst>
          </p:cNvPr>
          <p:cNvSpPr txBox="1"/>
          <p:nvPr/>
        </p:nvSpPr>
        <p:spPr>
          <a:xfrm>
            <a:off x="1028700" y="435297"/>
            <a:ext cx="8735985" cy="1888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rgbClr val="000000"/>
                </a:solidFill>
                <a:latin typeface="+mj-lt"/>
              </a:rPr>
              <a:t>Overall Study Results: 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Conclusions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80DAECA-2D24-D960-9475-9F50292C04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EA297F-0BE0-A13C-0A3E-00E15936F449}"/>
              </a:ext>
            </a:extLst>
          </p:cNvPr>
          <p:cNvSpPr txBox="1"/>
          <p:nvPr/>
        </p:nvSpPr>
        <p:spPr>
          <a:xfrm>
            <a:off x="1028700" y="2323699"/>
            <a:ext cx="1658497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These factors lead to low morale and faculty disillusionment:</a:t>
            </a:r>
          </a:p>
          <a:p>
            <a:endParaRPr lang="en-US" sz="3600" dirty="0"/>
          </a:p>
          <a:p>
            <a:r>
              <a:rPr lang="en-US" sz="3600" dirty="0"/>
              <a:t>	</a:t>
            </a:r>
            <a:r>
              <a:rPr lang="en-US" sz="3600" b="1" i="1" dirty="0">
                <a:solidFill>
                  <a:schemeClr val="accent2"/>
                </a:solidFill>
              </a:rPr>
              <a:t>“It’s like there are always little fires everywhere.”</a:t>
            </a:r>
          </a:p>
          <a:p>
            <a:r>
              <a:rPr lang="en-US" sz="3600" b="1" i="1" dirty="0">
                <a:solidFill>
                  <a:schemeClr val="accent2"/>
                </a:solidFill>
              </a:rPr>
              <a:t>	“You always have to be fighting (over scarce resources.)”</a:t>
            </a:r>
          </a:p>
          <a:p>
            <a:r>
              <a:rPr lang="en-US" sz="3600" b="1" i="1" dirty="0">
                <a:solidFill>
                  <a:schemeClr val="accent2"/>
                </a:solidFill>
              </a:rPr>
              <a:t>	“I sometimes have fantasies of not ever coming back to work.”</a:t>
            </a:r>
          </a:p>
          <a:p>
            <a:endParaRPr lang="en-US" sz="4000" b="1" i="1" dirty="0">
              <a:solidFill>
                <a:schemeClr val="accent2"/>
              </a:solidFill>
            </a:endParaRPr>
          </a:p>
          <a:p>
            <a:r>
              <a:rPr lang="en-US" sz="4000" b="1" dirty="0">
                <a:solidFill>
                  <a:schemeClr val="accent3">
                    <a:lumMod val="75000"/>
                  </a:schemeClr>
                </a:solidFill>
              </a:rPr>
              <a:t>Solutions need to be institutional, not individual:</a:t>
            </a:r>
          </a:p>
          <a:p>
            <a:endParaRPr lang="en-US" sz="4000" b="1" i="1" dirty="0">
              <a:solidFill>
                <a:schemeClr val="accent2"/>
              </a:solidFill>
            </a:endParaRPr>
          </a:p>
          <a:p>
            <a:r>
              <a:rPr lang="en-US" sz="4000" b="1" i="1" dirty="0">
                <a:solidFill>
                  <a:schemeClr val="accent2"/>
                </a:solidFill>
              </a:rPr>
              <a:t>	</a:t>
            </a:r>
            <a:r>
              <a:rPr lang="en-US" sz="3600" b="1" i="1" dirty="0">
                <a:solidFill>
                  <a:schemeClr val="accent2"/>
                </a:solidFill>
              </a:rPr>
              <a:t>“What I really would like, in a nutshell, is just more time to work on my own 	projects (and not that of the department/university), more time with my family, 	and time to take care of my own basic needs such as exercise, eating well and 	getting enough sleep. I don't need more education on these things--I just need 	time to take care of them.”</a:t>
            </a:r>
          </a:p>
        </p:txBody>
      </p:sp>
    </p:spTree>
    <p:extLst>
      <p:ext uri="{BB962C8B-B14F-4D97-AF65-F5344CB8AC3E}">
        <p14:creationId xmlns:p14="http://schemas.microsoft.com/office/powerpoint/2010/main" val="3638717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03FDD-E562-F088-CADD-60F996FF4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4421C61-563B-4E29-B705-DE5AFC494CE2}"/>
              </a:ext>
            </a:extLst>
          </p:cNvPr>
          <p:cNvSpPr txBox="1"/>
          <p:nvPr/>
        </p:nvSpPr>
        <p:spPr>
          <a:xfrm>
            <a:off x="1143000" y="1028699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Campus Plan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CDAF38D-71E1-55D1-55DB-5E8813E214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21C454-766C-A26F-2F82-72C17CE3D4F1}"/>
              </a:ext>
            </a:extLst>
          </p:cNvPr>
          <p:cNvSpPr txBox="1"/>
          <p:nvPr/>
        </p:nvSpPr>
        <p:spPr>
          <a:xfrm>
            <a:off x="1161585" y="2381459"/>
            <a:ext cx="1562100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Faculty Recommendations: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Hire more faculty (#1 response.)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Equalize the service load (and fewer committees/meetings.)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Hire and retain competent staff.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Offer more opportunities for course releases for research. </a:t>
            </a:r>
            <a:r>
              <a:rPr lang="en-US" sz="3600" b="1" dirty="0">
                <a:solidFill>
                  <a:schemeClr val="accent3"/>
                </a:solidFill>
              </a:rPr>
              <a:t>✓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Clarify faculty duties/expectations of performance.</a:t>
            </a:r>
          </a:p>
          <a:p>
            <a:endParaRPr lang="en-US" sz="3600" dirty="0"/>
          </a:p>
          <a:p>
            <a:r>
              <a:rPr lang="en-US" sz="3600" b="1" dirty="0">
                <a:solidFill>
                  <a:schemeClr val="accent1"/>
                </a:solidFill>
              </a:rPr>
              <a:t>Research Team Recommendations: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Leadership training for chairs/deans.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Develop clear processes/expectations for faculty evaluation. </a:t>
            </a:r>
            <a:r>
              <a:rPr lang="en-US" sz="3600" b="1" dirty="0">
                <a:solidFill>
                  <a:schemeClr val="accent3"/>
                </a:solidFill>
              </a:rPr>
              <a:t>✓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 campus audit of service duties.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More faculty to relieve overload teaching, including the creation of a qualified adjunct pool.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761342-1802-98EF-4DCB-654930ADB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358" y="7912046"/>
            <a:ext cx="479875" cy="47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F9BC4-4C22-BDFB-6151-DA997B4D0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E5796B5-55F4-F483-C793-029014027214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Zoom Poll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AFD30BA-27C5-675F-F96B-7A018E0C389F}"/>
              </a:ext>
            </a:extLst>
          </p:cNvPr>
          <p:cNvSpPr txBox="1"/>
          <p:nvPr/>
        </p:nvSpPr>
        <p:spPr>
          <a:xfrm>
            <a:off x="1028700" y="2954290"/>
            <a:ext cx="7494617" cy="222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</a:rPr>
              <a:t>How confident are you that a similar initiative could be implemented at </a:t>
            </a:r>
            <a:r>
              <a:rPr lang="en-US" sz="4200">
                <a:solidFill>
                  <a:srgbClr val="000000"/>
                </a:solidFill>
              </a:rPr>
              <a:t>your institution? </a:t>
            </a:r>
            <a:endParaRPr lang="en-US" sz="4200" dirty="0">
              <a:solidFill>
                <a:srgbClr val="0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236BCE2-CF10-5444-F393-12E0882463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12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D41C3-D7D5-52A3-9038-ABBF90766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49A059F-892D-AEF7-3F3F-88E3C00C5B6C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Taking Action on Solutions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A8585A3-1BCA-4CD5-DE69-823340906108}"/>
              </a:ext>
            </a:extLst>
          </p:cNvPr>
          <p:cNvSpPr txBox="1"/>
          <p:nvPr/>
        </p:nvSpPr>
        <p:spPr>
          <a:xfrm>
            <a:off x="1028700" y="2954290"/>
            <a:ext cx="10934700" cy="3736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Don’t assume levels/causes of burnout – get some data</a:t>
            </a:r>
          </a:p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Identify and leverage partnerships</a:t>
            </a:r>
          </a:p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Make a plan and measure its impact</a:t>
            </a:r>
          </a:p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CTLs as advocates, working behind the scenes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2EA780-CE80-0D43-701D-8DF831EF68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CC6921-40D1-6A21-17A8-2EAF93AEB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0" y="6286500"/>
            <a:ext cx="4343400" cy="24404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29303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1EB0-D7DE-5721-1D9E-FB569EA6A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452771E-0C41-88D1-1385-169F77581262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Participant Prompt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B4B3DC1-4E3A-EF76-C1CB-0DDAE65474B2}"/>
              </a:ext>
            </a:extLst>
          </p:cNvPr>
          <p:cNvSpPr txBox="1"/>
          <p:nvPr/>
        </p:nvSpPr>
        <p:spPr>
          <a:xfrm>
            <a:off x="7696200" y="4433819"/>
            <a:ext cx="9917470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5400" dirty="0">
                <a:solidFill>
                  <a:srgbClr val="000000"/>
                </a:solidFill>
              </a:rPr>
              <a:t>Who would be good partners at your institution?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63975A-8778-25F7-AD15-CCF672A852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02B311-08A7-7ADA-6329-82BE3C8B3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70" y="3390900"/>
            <a:ext cx="5966460" cy="637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59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68FC-8CC6-ABC4-04C5-3BEC5A6C1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3E69267-7CEE-C298-E032-BD5871832762}"/>
              </a:ext>
            </a:extLst>
          </p:cNvPr>
          <p:cNvSpPr txBox="1"/>
          <p:nvPr/>
        </p:nvSpPr>
        <p:spPr>
          <a:xfrm>
            <a:off x="1028700" y="1717353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Action Planning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180E86D-A649-761E-33B7-D20B41B7F6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0AA551AB-D0E7-34C2-C61A-DC69F517B052}"/>
              </a:ext>
            </a:extLst>
          </p:cNvPr>
          <p:cNvSpPr txBox="1">
            <a:spLocks/>
          </p:cNvSpPr>
          <p:nvPr/>
        </p:nvSpPr>
        <p:spPr>
          <a:xfrm>
            <a:off x="1028700" y="3009900"/>
            <a:ext cx="15735300" cy="7097286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7000" dirty="0"/>
              <a:t>In thinking about the obstacles to faculty well-being at your institution, and what is currently being done to address them, what would you need to start/continue this work? Consider the following:</a:t>
            </a:r>
          </a:p>
          <a:p>
            <a:pPr marL="0" indent="0">
              <a:buFont typeface="Arial" pitchFamily="34" charset="0"/>
              <a:buNone/>
            </a:pPr>
            <a:endParaRPr lang="en-US" sz="7000" dirty="0"/>
          </a:p>
          <a:p>
            <a:pPr lvl="1">
              <a:spcBef>
                <a:spcPts val="0"/>
              </a:spcBef>
            </a:pPr>
            <a:r>
              <a:rPr lang="en-US" sz="7000" dirty="0"/>
              <a:t>Campus partners</a:t>
            </a:r>
          </a:p>
          <a:p>
            <a:pPr lvl="1">
              <a:spcBef>
                <a:spcPts val="0"/>
              </a:spcBef>
            </a:pPr>
            <a:r>
              <a:rPr lang="en-US" sz="7000" dirty="0"/>
              <a:t>Buy-in from which leaders</a:t>
            </a:r>
          </a:p>
          <a:p>
            <a:pPr lvl="1">
              <a:spcBef>
                <a:spcPts val="0"/>
              </a:spcBef>
            </a:pPr>
            <a:r>
              <a:rPr lang="en-US" sz="7000" dirty="0"/>
              <a:t>Programming</a:t>
            </a:r>
          </a:p>
          <a:p>
            <a:pPr lvl="1">
              <a:spcBef>
                <a:spcPts val="0"/>
              </a:spcBef>
            </a:pPr>
            <a:r>
              <a:rPr lang="en-US" sz="7000" dirty="0"/>
              <a:t>Resources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7000" dirty="0"/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7000" dirty="0">
                <a:solidFill>
                  <a:schemeClr val="accent4"/>
                </a:solidFill>
              </a:rPr>
              <a:t>What is one step you can take when you return to your institution?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4000" i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4000" i="1" dirty="0">
                <a:solidFill>
                  <a:schemeClr val="bg1"/>
                </a:solidFill>
              </a:rPr>
              <a:t>Work on individually then share in small groups</a:t>
            </a:r>
          </a:p>
        </p:txBody>
      </p:sp>
    </p:spTree>
    <p:extLst>
      <p:ext uri="{BB962C8B-B14F-4D97-AF65-F5344CB8AC3E}">
        <p14:creationId xmlns:p14="http://schemas.microsoft.com/office/powerpoint/2010/main" val="2630224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EAD1-C387-B699-FE07-B1CC89F0F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02272A6-9909-780A-9A93-0488C2B056A6}"/>
              </a:ext>
            </a:extLst>
          </p:cNvPr>
          <p:cNvSpPr txBox="1"/>
          <p:nvPr/>
        </p:nvSpPr>
        <p:spPr>
          <a:xfrm>
            <a:off x="1064012" y="1028699"/>
            <a:ext cx="7451950" cy="92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 Conclusion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B7D04BC-3365-F3D6-D13B-95FDEC751D9E}"/>
              </a:ext>
            </a:extLst>
          </p:cNvPr>
          <p:cNvSpPr txBox="1"/>
          <p:nvPr/>
        </p:nvSpPr>
        <p:spPr>
          <a:xfrm>
            <a:off x="8915400" y="2781300"/>
            <a:ext cx="7886700" cy="6006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This individual case study is not a roadmap, but inspiration for your own plans. </a:t>
            </a:r>
          </a:p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endParaRPr lang="en-US" sz="4200" dirty="0">
              <a:solidFill>
                <a:srgbClr val="000000"/>
              </a:solidFill>
            </a:endParaRPr>
          </a:p>
          <a:p>
            <a:pPr marL="571500" indent="-571500">
              <a:lnSpc>
                <a:spcPts val="588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</a:rPr>
              <a:t>Each institution is unique. Causes and consequences of burnout will differ, as will the solutions and feasibility of strategies.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83FC556-8F94-9F1E-C574-27079F1F30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333556" y="435297"/>
            <a:ext cx="3280114" cy="1186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2303D2-E189-B994-A6ED-A40287FB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84" y="2781301"/>
            <a:ext cx="8008003" cy="600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74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8F274066-BAC2-4702-B0F4-F767C45553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961" t="10395" r="83057" b="24983"/>
          <a:stretch/>
        </p:blipFill>
        <p:spPr>
          <a:xfrm>
            <a:off x="-762000" y="0"/>
            <a:ext cx="73152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74035" y="1233332"/>
            <a:ext cx="5964110" cy="7820336"/>
            <a:chOff x="0" y="0"/>
            <a:chExt cx="7952147" cy="1042711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 l="48951" r="8149"/>
            <a:stretch>
              <a:fillRect/>
            </a:stretch>
          </p:blipFill>
          <p:spPr>
            <a:xfrm>
              <a:off x="0" y="0"/>
              <a:ext cx="7952147" cy="10427115"/>
            </a:xfrm>
            <a:prstGeom prst="rect">
              <a:avLst/>
            </a:prstGeom>
          </p:spPr>
        </p:pic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43220" y="1282524"/>
            <a:ext cx="7494617" cy="271168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785887" y="4159645"/>
            <a:ext cx="7628079" cy="4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97"/>
              </a:lnSpc>
            </a:pPr>
            <a:r>
              <a:rPr lang="en-US" sz="2641" spc="681" dirty="0">
                <a:solidFill>
                  <a:srgbClr val="000000"/>
                </a:solidFill>
              </a:rPr>
              <a:t>Develop your teaching your way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21886" y="5623209"/>
            <a:ext cx="7451950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dirty="0">
                <a:solidFill>
                  <a:srgbClr val="000000"/>
                </a:solidFill>
                <a:latin typeface="+mj-lt"/>
              </a:rPr>
              <a:t>Thank you!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00553" y="8341199"/>
            <a:ext cx="7494617" cy="7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 err="1">
                <a:solidFill>
                  <a:srgbClr val="000000"/>
                </a:solidFill>
              </a:rPr>
              <a:t>support@onehe.org</a:t>
            </a:r>
            <a:endParaRPr lang="en-US" sz="4200" dirty="0">
              <a:solidFill>
                <a:srgbClr val="000000"/>
              </a:solidFill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444B899-22BA-447D-BF52-3FF8BD655892}"/>
              </a:ext>
            </a:extLst>
          </p:cNvPr>
          <p:cNvSpPr txBox="1"/>
          <p:nvPr/>
        </p:nvSpPr>
        <p:spPr>
          <a:xfrm>
            <a:off x="-4572000" y="9400875"/>
            <a:ext cx="10248662" cy="538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20"/>
              </a:lnSpc>
            </a:pPr>
            <a:r>
              <a:rPr lang="en-US" sz="3157" spc="814" dirty="0">
                <a:solidFill>
                  <a:srgbClr val="FFFFFF"/>
                </a:solidFill>
              </a:rPr>
              <a:t>www.onehe.org</a:t>
            </a:r>
          </a:p>
        </p:txBody>
      </p:sp>
      <p:pic>
        <p:nvPicPr>
          <p:cNvPr id="6" name="Graphic 5" descr="Envelope with solid fill">
            <a:extLst>
              <a:ext uri="{FF2B5EF4-FFF2-40B4-BE49-F238E27FC236}">
                <a16:creationId xmlns:a16="http://schemas.microsoft.com/office/drawing/2014/main" id="{7668435B-B1DF-6405-D2ED-5648AC743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89235" y="8303099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 xmlns="cd659ce7-53d2-4366-baa9-4185c6b1a637" xsi:nil="true"/>
    <TaxCatchAll xmlns="adf8f49e-6e9d-49fc-84f2-57ad318e6d0b" xsi:nil="true"/>
    <lcf76f155ced4ddcb4097134ff3c332f xmlns="cd659ce7-53d2-4366-baa9-4185c6b1a637">
      <Terms xmlns="http://schemas.microsoft.com/office/infopath/2007/PartnerControls"/>
    </lcf76f155ced4ddcb4097134ff3c332f>
    <Customer_x0020_name xmlns="cd659ce7-53d2-4366-baa9-4185c6b1a637" xsi:nil="true"/>
    <Document_x0020_type xmlns="cd659ce7-53d2-4366-baa9-4185c6b1a637">Blog post</Document_x0020_type>
    <Doc_x0020_date xmlns="cd659ce7-53d2-4366-baa9-4185c6b1a63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5F357705328D4FB0C08C22F13FBB4D" ma:contentTypeVersion="22" ma:contentTypeDescription="Create a new document." ma:contentTypeScope="" ma:versionID="a50762bc9a115119c39c82f2460a2b85">
  <xsd:schema xmlns:xsd="http://www.w3.org/2001/XMLSchema" xmlns:xs="http://www.w3.org/2001/XMLSchema" xmlns:p="http://schemas.microsoft.com/office/2006/metadata/properties" xmlns:ns2="cd659ce7-53d2-4366-baa9-4185c6b1a637" xmlns:ns3="adf8f49e-6e9d-49fc-84f2-57ad318e6d0b" targetNamespace="http://schemas.microsoft.com/office/2006/metadata/properties" ma:root="true" ma:fieldsID="98a715e517c54ec8c51cd87cfcd147f7" ns2:_="" ns3:_="">
    <xsd:import namespace="cd659ce7-53d2-4366-baa9-4185c6b1a637"/>
    <xsd:import namespace="adf8f49e-6e9d-49fc-84f2-57ad318e6d0b"/>
    <xsd:element name="properties">
      <xsd:complexType>
        <xsd:sequence>
          <xsd:element name="documentManagement">
            <xsd:complexType>
              <xsd:all>
                <xsd:element ref="ns2:Customer_x0020_name" minOccurs="0"/>
                <xsd:element ref="ns2:Document_x0020_type" minOccurs="0"/>
                <xsd:element ref="ns2:Doc_x0020_date" minOccurs="0"/>
                <xsd:element ref="ns2:test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59ce7-53d2-4366-baa9-4185c6b1a637" elementFormDefault="qualified">
    <xsd:import namespace="http://schemas.microsoft.com/office/2006/documentManagement/types"/>
    <xsd:import namespace="http://schemas.microsoft.com/office/infopath/2007/PartnerControls"/>
    <xsd:element name="Customer_x0020_name" ma:index="1" nillable="true" ma:displayName="Customer name" ma:format="Dropdown" ma:internalName="Customer_x0020_name">
      <xsd:simpleType>
        <xsd:union memberTypes="dms:Text">
          <xsd:simpleType>
            <xsd:restriction base="dms:Choice">
              <xsd:enumeration value="AAC&amp;U Future Leaders"/>
              <xsd:enumeration value="AIM"/>
              <xsd:enumeration value="AIMS Community College"/>
              <xsd:enumeration value="AISNE"/>
              <xsd:enumeration value="Alamo Colleges District"/>
              <xsd:enumeration value="Australian Institute of Professional Counsellors"/>
              <xsd:enumeration value="Bloomsburg University (TALE)"/>
              <xsd:enumeration value="Boise State University"/>
              <xsd:enumeration value="Bond University"/>
              <xsd:enumeration value="Briar Cliff University"/>
              <xsd:enumeration value="Buena Vista University"/>
              <xsd:enumeration value="Butler University"/>
              <xsd:enumeration value="CA ANZ"/>
              <xsd:enumeration value="Cal Poly Pomona"/>
              <xsd:enumeration value="Cal State Polytechnic"/>
              <xsd:enumeration value="California State University Channel Islands"/>
              <xsd:enumeration value="California State University, Bakersfield"/>
              <xsd:enumeration value="Clayton State University"/>
              <xsd:enumeration value="Clemson University, South Carolina"/>
              <xsd:enumeration value="Colarado Northwestern Community College"/>
              <xsd:enumeration value="Community College of Allegheny County"/>
              <xsd:enumeration value="Concordia College"/>
              <xsd:enumeration value="Connecticut College"/>
              <xsd:enumeration value="Copehnhagen Business School"/>
              <xsd:enumeration value="Cuyahoga Community College"/>
              <xsd:enumeration value="Education Centre of Australia"/>
              <xsd:enumeration value="Endeavour"/>
              <xsd:enumeration value="Equals International"/>
              <xsd:enumeration value="&quot;Florida International University"/>
              <xsd:enumeration value="&quot;"/>
              <xsd:enumeration value="George Washington University"/>
              <xsd:enumeration value="Hood College"/>
              <xsd:enumeration value="Huntingdon College"/>
              <xsd:enumeration value="ICMS"/>
              <xsd:enumeration value="IU Kelley School of Business"/>
              <xsd:enumeration value="J. Sargeant Reynolds Community College (JSRCC)"/>
              <xsd:enumeration value="James Madison University"/>
              <xsd:enumeration value="&quot;Keene State College"/>
              <xsd:enumeration value="&quot;"/>
              <xsd:enumeration value="Kent State University"/>
              <xsd:enumeration value="Lane Community College"/>
              <xsd:enumeration value="Lorain County Community College"/>
              <xsd:enumeration value="Loyola University Chicago"/>
              <xsd:enumeration value="Missouri University of Science and Technology"/>
              <xsd:enumeration value="Missouri University of Science and Technology"/>
              <xsd:enumeration value="Morgan State University"/>
              <xsd:enumeration value="Morgan State University trial"/>
              <xsd:enumeration value="NC State University"/>
              <xsd:enumeration value="NextEd Group"/>
              <xsd:enumeration value="Oakton Community College"/>
              <xsd:enumeration value="Penn State University Behrend"/>
              <xsd:enumeration value="Providence College"/>
              <xsd:enumeration value="Qatar University"/>
              <xsd:enumeration value="Simpson College"/>
              <xsd:enumeration value="Southampton Solent University"/>
              <xsd:enumeration value="Southern University and A&amp;M College"/>
              <xsd:enumeration value="Spelman College"/>
              <xsd:enumeration value="Springfield College"/>
              <xsd:enumeration value="St Louis Community College"/>
              <xsd:enumeration value="Texas State University"/>
              <xsd:enumeration value="Torrens University"/>
              <xsd:enumeration value="University of California, Riverside"/>
              <xsd:enumeration value="University of Missouri System"/>
              <xsd:enumeration value="University of Missouri-Columbia"/>
              <xsd:enumeration value="University of Missouri-Kansas City"/>
              <xsd:enumeration value="University of Missouri-St Louis"/>
              <xsd:enumeration value="University of New Mexico"/>
              <xsd:enumeration value="University of South Florida"/>
              <xsd:enumeration value="University of Southern California"/>
              <xsd:enumeration value="University of Washington, Bothell"/>
              <xsd:enumeration value="University System of Georgia"/>
              <xsd:enumeration value="UNT Dallas"/>
              <xsd:enumeration value="Wentworth Institute of Higher Education"/>
              <xsd:enumeration value="West Chester University"/>
              <xsd:enumeration value="Western Michigan University"/>
              <xsd:enumeration value="Westminster College"/>
              <xsd:enumeration value="Wofford College"/>
              <xsd:enumeration value="Yakima Valley College"/>
            </xsd:restriction>
          </xsd:simpleType>
        </xsd:union>
      </xsd:simpleType>
    </xsd:element>
    <xsd:element name="Document_x0020_type" ma:index="2" nillable="true" ma:displayName="Document type" ma:default="Blog post" ma:format="Dropdown" ma:internalName="Document_x0020_type">
      <xsd:simpleType>
        <xsd:union memberTypes="dms:Text">
          <xsd:simpleType>
            <xsd:restriction base="dms:Choice">
              <xsd:enumeration value="Blog post"/>
              <xsd:enumeration value="Email"/>
              <xsd:enumeration value="Service agreement draft"/>
              <xsd:enumeration value="Service agreement signed"/>
              <xsd:enumeration value="Course"/>
              <xsd:enumeration value="Logo"/>
              <xsd:enumeration value="Profile image"/>
              <xsd:enumeration value="Course or resource image"/>
              <xsd:enumeration value="Feature image"/>
              <xsd:enumeration value="Project plan"/>
            </xsd:restriction>
          </xsd:simpleType>
        </xsd:union>
      </xsd:simpleType>
    </xsd:element>
    <xsd:element name="Doc_x0020_date" ma:index="3" nillable="true" ma:displayName="Doc date" ma:format="DateOnly" ma:internalName="Doc_x0020_date">
      <xsd:simpleType>
        <xsd:restriction base="dms:DateTime"/>
      </xsd:simpleType>
    </xsd:element>
    <xsd:element name="test" ma:index="5" nillable="true" ma:displayName="Description " ma:format="Dropdown" ma:internalName="test">
      <xsd:simpleType>
        <xsd:restriction base="dms:Note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03cc182-1fb9-4e3b-bd87-5b5371ca22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8f49e-6e9d-49fc-84f2-57ad318e6d0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a7a8a5-6750-46ff-af7b-f2637919280e}" ma:internalName="TaxCatchAll" ma:showField="CatchAllData" ma:web="adf8f49e-6e9d-49fc-84f2-57ad318e6d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FA4DFD-BD30-4192-A2C3-11965C21D51E}">
  <ds:schemaRefs>
    <ds:schemaRef ds:uri="http://schemas.microsoft.com/office/2006/metadata/properties"/>
    <ds:schemaRef ds:uri="http://schemas.microsoft.com/office/infopath/2007/PartnerControls"/>
    <ds:schemaRef ds:uri="cd659ce7-53d2-4366-baa9-4185c6b1a637"/>
    <ds:schemaRef ds:uri="adf8f49e-6e9d-49fc-84f2-57ad318e6d0b"/>
  </ds:schemaRefs>
</ds:datastoreItem>
</file>

<file path=customXml/itemProps2.xml><?xml version="1.0" encoding="utf-8"?>
<ds:datastoreItem xmlns:ds="http://schemas.openxmlformats.org/officeDocument/2006/customXml" ds:itemID="{9819445F-066D-42B2-9378-2D664E6314EA}"/>
</file>

<file path=customXml/itemProps3.xml><?xml version="1.0" encoding="utf-8"?>
<ds:datastoreItem xmlns:ds="http://schemas.openxmlformats.org/officeDocument/2006/customXml" ds:itemID="{973CCCFF-E5BA-42FC-8A9A-E94B196419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3924</TotalTime>
  <Words>1067</Words>
  <Application>Microsoft Office PowerPoint</Application>
  <PresentationFormat>Custom</PresentationFormat>
  <Paragraphs>127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Open Sans</vt:lpstr>
      <vt:lpstr>Wingdings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OneHE slides</dc:title>
  <dc:creator>Honea, Joy</dc:creator>
  <cp:lastModifiedBy>Aebersold, Andrea</cp:lastModifiedBy>
  <cp:revision>40</cp:revision>
  <dcterms:created xsi:type="dcterms:W3CDTF">2006-08-16T00:00:00Z</dcterms:created>
  <dcterms:modified xsi:type="dcterms:W3CDTF">2026-03-16T15:29:49Z</dcterms:modified>
  <dc:identifier>DAE15UuEPnk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0x010100045F357705328D4FB0C08C22F13FBB4D</vt:lpwstr>
  </property>
  <property fmtid="{D5CDD505-2E9C-101B-9397-08002B2CF9AE}" pid="3" name="MediaServiceImageTags">
    <vt:lpwstr/>
  </property>
</Properties>
</file>