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9"/>
  </p:notesMasterIdLst>
  <p:sldIdLst>
    <p:sldId id="256" r:id="rId5"/>
    <p:sldId id="257" r:id="rId6"/>
    <p:sldId id="262" r:id="rId7"/>
    <p:sldId id="258" r:id="rId8"/>
    <p:sldId id="260" r:id="rId9"/>
    <p:sldId id="261" r:id="rId10"/>
    <p:sldId id="263" r:id="rId11"/>
    <p:sldId id="264" r:id="rId12"/>
    <p:sldId id="265" r:id="rId13"/>
    <p:sldId id="266" r:id="rId14"/>
    <p:sldId id="269" r:id="rId15"/>
    <p:sldId id="267" r:id="rId16"/>
    <p:sldId id="268" r:id="rId17"/>
    <p:sldId id="259" r:id="rId18"/>
  </p:sldIdLst>
  <p:sldSz cx="18288000" cy="10287000"/>
  <p:notesSz cx="6858000" cy="9144000"/>
  <p:embeddedFontLst>
    <p:embeddedFont>
      <p:font typeface="Open Sans" panose="020B0606030504020204" pitchFamily="34" charset="0"/>
      <p:regular r:id="rId20"/>
      <p:bold r:id="rId21"/>
      <p:italic r:id="rId22"/>
      <p:boldItalic r:id="rId23"/>
    </p:embeddedFont>
    <p:embeddedFont>
      <p:font typeface="Open Sans Bold" panose="020B0806030504020204" charset="0"/>
      <p:regular r:id="rId24"/>
      <p:bold r:id="rId25"/>
    </p:embeddedFont>
    <p:embeddedFont>
      <p:font typeface="Open Sans Extra Bold" panose="020B0604020202020204" charset="0"/>
      <p:regular r:id="rId26"/>
      <p:bold r:id="rId27"/>
    </p:embeddedFont>
    <p:embeddedFont>
      <p:font typeface="Open Sans ExtraBold" panose="020B0906030804020204" pitchFamily="34" charset="0"/>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FE53BB-498D-25D1-2AD5-59E98E2A656A}" v="149" dt="2025-08-06T18:28:32.1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4" autoAdjust="0"/>
    <p:restoredTop sz="94576" autoAdjust="0"/>
  </p:normalViewPr>
  <p:slideViewPr>
    <p:cSldViewPr>
      <p:cViewPr varScale="1">
        <p:scale>
          <a:sx n="43" d="100"/>
          <a:sy n="43" d="100"/>
        </p:scale>
        <p:origin x="126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C8CDDE-F3D1-4E6A-9140-4B8E91612D06}" type="datetimeFigureOut">
              <a:rPr lang="en-US" smtClean="0"/>
              <a:t>9/9/2025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DC5C23-E3C6-41BA-9691-41B643B0A616}" type="slidenum">
              <a:rPr lang="en-US" smtClean="0"/>
              <a:t>‹#›</a:t>
            </a:fld>
            <a:endParaRPr lang="en-US"/>
          </a:p>
        </p:txBody>
      </p:sp>
    </p:spTree>
    <p:extLst>
      <p:ext uri="{BB962C8B-B14F-4D97-AF65-F5344CB8AC3E}">
        <p14:creationId xmlns:p14="http://schemas.microsoft.com/office/powerpoint/2010/main" val="2628392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ilthighered.com/tiltexamplesandresour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tilthighered.com/tiltexamplesandresource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tilthighered.com/tiltexamplesandresource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onlinelibrary.wiley.com/doi/abs/10.1002/tia2.20083"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tilthighered.com/assets/pdffiles/Transparent%20Assignment%20Templates.pdf" TargetMode="External"/><Relationship Id="rId5" Type="http://schemas.openxmlformats.org/officeDocument/2006/relationships/hyperlink" Target="https://tilthighered.com/assets/pdffiles/Checklist%20for%20Designing%20Transparent%20Assignments.pdf" TargetMode="External"/><Relationship Id="rId4" Type="http://schemas.openxmlformats.org/officeDocument/2006/relationships/hyperlink" Target="https://tilthighered.com/assets/pdffiles/Palmer%20Gravett%20LaFleur%20Assignment%20Rubric%20Guide%20(5-31-18).pdf"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TILT (Transparency in Learning and Teaching in higher ed) project:</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7 schools (of varying size and classification), 1800 students, 35 faculty</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Faculty were trained to make two take-home assignments more transparent; each faculty member taught two class groups of same course; one class group received the intervention (the transparently revised assignments according to the template), the other did not</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Effect measured by amount of transparency students perceived; students’ self-ratings of 3 important predictors of success (academic confidence, sense of belonging, improved mastery of skills that employers value), which we know lead to higher GPAs as well as persistence and retention; direct assessment of students’ work; and short-term retention rates</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“The endeavor has identified a simple replicable teaching intervention that demonstrably enhances students’ success, especially that of first-generation, low-income, and underrepresented college students in multiple ways at statistically significant levels, with a medium to large magnitude of effect” (i.e., good for all, but especially most vulnerable/underserved)</a:t>
            </a:r>
            <a:endParaRPr lang="en-US" b="0" dirty="0">
              <a:effectLst/>
            </a:endParaRPr>
          </a:p>
        </p:txBody>
      </p:sp>
      <p:sp>
        <p:nvSpPr>
          <p:cNvPr id="4" name="Slide Number Placeholder 3"/>
          <p:cNvSpPr>
            <a:spLocks noGrp="1"/>
          </p:cNvSpPr>
          <p:nvPr>
            <p:ph type="sldNum" sz="quarter" idx="5"/>
          </p:nvPr>
        </p:nvSpPr>
        <p:spPr/>
        <p:txBody>
          <a:bodyPr/>
          <a:lstStyle/>
          <a:p>
            <a:fld id="{4CDC5C23-E3C6-41BA-9691-41B643B0A616}" type="slidenum">
              <a:rPr lang="en-US" smtClean="0"/>
              <a:t>3</a:t>
            </a:fld>
            <a:endParaRPr lang="en-US"/>
          </a:p>
        </p:txBody>
      </p:sp>
    </p:spTree>
    <p:extLst>
      <p:ext uri="{BB962C8B-B14F-4D97-AF65-F5344CB8AC3E}">
        <p14:creationId xmlns:p14="http://schemas.microsoft.com/office/powerpoint/2010/main" val="2969787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Bloom’s taxonomy (remember </a:t>
            </a:r>
            <a:r>
              <a:rPr lang="en-US" dirty="0">
                <a:sym typeface="Wingdings" panose="05000000000000000000" pitchFamily="2" charset="2"/>
              </a:rPr>
              <a:t> create)</a:t>
            </a:r>
            <a:r>
              <a:rPr lang="en-US" dirty="0"/>
              <a:t>, Fink’s taxonomy (application, learning how to learn, etc.)</a:t>
            </a:r>
          </a:p>
        </p:txBody>
      </p:sp>
      <p:sp>
        <p:nvSpPr>
          <p:cNvPr id="4" name="Slide Number Placeholder 3"/>
          <p:cNvSpPr>
            <a:spLocks noGrp="1"/>
          </p:cNvSpPr>
          <p:nvPr>
            <p:ph type="sldNum" sz="quarter" idx="5"/>
          </p:nvPr>
        </p:nvSpPr>
        <p:spPr/>
        <p:txBody>
          <a:bodyPr/>
          <a:lstStyle/>
          <a:p>
            <a:fld id="{4CDC5C23-E3C6-41BA-9691-41B643B0A616}" type="slidenum">
              <a:rPr lang="en-US" smtClean="0"/>
              <a:t>5</a:t>
            </a:fld>
            <a:endParaRPr lang="en-US"/>
          </a:p>
        </p:txBody>
      </p:sp>
    </p:spTree>
    <p:extLst>
      <p:ext uri="{BB962C8B-B14F-4D97-AF65-F5344CB8AC3E}">
        <p14:creationId xmlns:p14="http://schemas.microsoft.com/office/powerpoint/2010/main" val="4013812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Multi-disciplinary examples of more and less transparent assignments can be found at the </a:t>
            </a:r>
            <a:r>
              <a:rPr lang="en-US" sz="1200" b="0" i="0" u="sng" strike="noStrike" kern="1200" dirty="0">
                <a:solidFill>
                  <a:schemeClr val="tx1"/>
                </a:solidFill>
                <a:effectLst/>
                <a:latin typeface="+mn-lt"/>
                <a:ea typeface="+mn-ea"/>
                <a:cs typeface="+mn-cs"/>
                <a:hlinkClick r:id="rId3"/>
              </a:rPr>
              <a:t>TILT Resources page</a:t>
            </a:r>
            <a:endParaRPr lang="en-US" b="0" dirty="0">
              <a:effectLst/>
            </a:endParaRPr>
          </a:p>
          <a:p>
            <a:r>
              <a:rPr lang="en-US" sz="1200" b="0" i="0" u="none" strike="noStrike" kern="1200" dirty="0">
                <a:solidFill>
                  <a:schemeClr val="tx1"/>
                </a:solidFill>
                <a:effectLst/>
                <a:latin typeface="+mn-lt"/>
                <a:ea typeface="+mn-ea"/>
                <a:cs typeface="+mn-cs"/>
              </a:rPr>
              <a:t>For the full Biology 111L assignment quoted on this slide and later slides, check out </a:t>
            </a:r>
          </a:p>
          <a:p>
            <a:r>
              <a:rPr lang="en-US" sz="1200" b="0" i="0" u="sng" strike="noStrike" kern="1200" dirty="0">
                <a:solidFill>
                  <a:schemeClr val="tx1"/>
                </a:solidFill>
                <a:effectLst/>
                <a:latin typeface="+mn-lt"/>
                <a:ea typeface="+mn-ea"/>
                <a:cs typeface="+mn-cs"/>
              </a:rPr>
              <a:t>https://bdl2jezatgadvbda.public.blob.vercel-storage.com/pdf/Example%20E-NRw8cAFNKHd2ph4RgZPaTMBxqBX00H.pdf</a:t>
            </a:r>
            <a:endParaRPr lang="en-US" dirty="0"/>
          </a:p>
        </p:txBody>
      </p:sp>
      <p:sp>
        <p:nvSpPr>
          <p:cNvPr id="4" name="Slide Number Placeholder 3"/>
          <p:cNvSpPr>
            <a:spLocks noGrp="1"/>
          </p:cNvSpPr>
          <p:nvPr>
            <p:ph type="sldNum" sz="quarter" idx="5"/>
          </p:nvPr>
        </p:nvSpPr>
        <p:spPr/>
        <p:txBody>
          <a:bodyPr/>
          <a:lstStyle/>
          <a:p>
            <a:fld id="{4CDC5C23-E3C6-41BA-9691-41B643B0A616}" type="slidenum">
              <a:rPr lang="en-US" smtClean="0"/>
              <a:t>6</a:t>
            </a:fld>
            <a:endParaRPr lang="en-US"/>
          </a:p>
        </p:txBody>
      </p:sp>
    </p:spTree>
    <p:extLst>
      <p:ext uri="{BB962C8B-B14F-4D97-AF65-F5344CB8AC3E}">
        <p14:creationId xmlns:p14="http://schemas.microsoft.com/office/powerpoint/2010/main" val="1763436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F861A-7833-53C7-1432-8D129A4FF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89FB31-64CC-4313-1679-468CF828B1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68BE25-E115-F13E-0281-58BB10BC94E6}"/>
              </a:ext>
            </a:extLst>
          </p:cNvPr>
          <p:cNvSpPr>
            <a:spLocks noGrp="1"/>
          </p:cNvSpPr>
          <p:nvPr>
            <p:ph type="body" idx="1"/>
          </p:nvPr>
        </p:nvSpPr>
        <p:spPr/>
        <p:txBody>
          <a:bodyPr/>
          <a:lstStyle/>
          <a:p>
            <a:r>
              <a:rPr lang="en-US" dirty="0"/>
              <a:t>~ Scaffolding, step-wise, sequencing</a:t>
            </a:r>
          </a:p>
        </p:txBody>
      </p:sp>
      <p:sp>
        <p:nvSpPr>
          <p:cNvPr id="4" name="Slide Number Placeholder 3">
            <a:extLst>
              <a:ext uri="{FF2B5EF4-FFF2-40B4-BE49-F238E27FC236}">
                <a16:creationId xmlns:a16="http://schemas.microsoft.com/office/drawing/2014/main" id="{31F59DA6-D75B-9405-FE8E-17824B4CD658}"/>
              </a:ext>
            </a:extLst>
          </p:cNvPr>
          <p:cNvSpPr>
            <a:spLocks noGrp="1"/>
          </p:cNvSpPr>
          <p:nvPr>
            <p:ph type="sldNum" sz="quarter" idx="5"/>
          </p:nvPr>
        </p:nvSpPr>
        <p:spPr/>
        <p:txBody>
          <a:bodyPr/>
          <a:lstStyle/>
          <a:p>
            <a:fld id="{4CDC5C23-E3C6-41BA-9691-41B643B0A616}" type="slidenum">
              <a:rPr lang="en-US" smtClean="0"/>
              <a:t>7</a:t>
            </a:fld>
            <a:endParaRPr lang="en-US"/>
          </a:p>
        </p:txBody>
      </p:sp>
    </p:spTree>
    <p:extLst>
      <p:ext uri="{BB962C8B-B14F-4D97-AF65-F5344CB8AC3E}">
        <p14:creationId xmlns:p14="http://schemas.microsoft.com/office/powerpoint/2010/main" val="3774161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B813F-E0D2-A6C4-CA9E-780841403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40943-944F-D4C4-3010-3221F97A4B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2FA458-A8B4-0B27-AC3D-E7F99D881C2A}"/>
              </a:ext>
            </a:extLst>
          </p:cNvPr>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Multi-disciplinary examples of more and less transparent assignments can be found at the </a:t>
            </a:r>
            <a:r>
              <a:rPr lang="en-US" sz="1200" b="0" i="0" u="sng" strike="noStrike" kern="1200" dirty="0">
                <a:solidFill>
                  <a:schemeClr val="tx1"/>
                </a:solidFill>
                <a:effectLst/>
                <a:latin typeface="+mn-lt"/>
                <a:ea typeface="+mn-ea"/>
                <a:cs typeface="+mn-cs"/>
                <a:hlinkClick r:id="rId3"/>
              </a:rPr>
              <a:t>TILT Resources page</a:t>
            </a:r>
            <a:endParaRPr lang="en-US" b="0" dirty="0">
              <a:effectLst/>
            </a:endParaRPr>
          </a:p>
          <a:p>
            <a:r>
              <a:rPr lang="en-US" sz="1200" b="0" i="0" u="none" strike="noStrike" kern="1200" dirty="0">
                <a:solidFill>
                  <a:schemeClr val="tx1"/>
                </a:solidFill>
                <a:effectLst/>
                <a:latin typeface="+mn-lt"/>
                <a:ea typeface="+mn-ea"/>
                <a:cs typeface="+mn-cs"/>
              </a:rPr>
              <a:t>For the full Biology 111L assignment quoted on this slide and later slides, check out:</a:t>
            </a:r>
          </a:p>
          <a:p>
            <a:r>
              <a:rPr lang="en-US" dirty="0"/>
              <a:t>https://bdl2jezatgadvbda.public.blob.vercel-storage.com/pdf/Example%20E-NRw8cAFNKHd2ph4RgZPaTMBxqBX00H.pdf</a:t>
            </a:r>
          </a:p>
        </p:txBody>
      </p:sp>
      <p:sp>
        <p:nvSpPr>
          <p:cNvPr id="4" name="Slide Number Placeholder 3">
            <a:extLst>
              <a:ext uri="{FF2B5EF4-FFF2-40B4-BE49-F238E27FC236}">
                <a16:creationId xmlns:a16="http://schemas.microsoft.com/office/drawing/2014/main" id="{59C37636-D4A0-A6A7-378F-2E3BED138491}"/>
              </a:ext>
            </a:extLst>
          </p:cNvPr>
          <p:cNvSpPr>
            <a:spLocks noGrp="1"/>
          </p:cNvSpPr>
          <p:nvPr>
            <p:ph type="sldNum" sz="quarter" idx="5"/>
          </p:nvPr>
        </p:nvSpPr>
        <p:spPr/>
        <p:txBody>
          <a:bodyPr/>
          <a:lstStyle/>
          <a:p>
            <a:fld id="{4CDC5C23-E3C6-41BA-9691-41B643B0A616}" type="slidenum">
              <a:rPr lang="en-US" smtClean="0"/>
              <a:t>8</a:t>
            </a:fld>
            <a:endParaRPr lang="en-US"/>
          </a:p>
        </p:txBody>
      </p:sp>
    </p:spTree>
    <p:extLst>
      <p:ext uri="{BB962C8B-B14F-4D97-AF65-F5344CB8AC3E}">
        <p14:creationId xmlns:p14="http://schemas.microsoft.com/office/powerpoint/2010/main" val="888415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7DF8A-66F7-EDB3-C1AE-A4567B7FDD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714FE0-DA3F-D2C8-8774-D8CEAF82E6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343234-5706-1435-6D82-9E7EFAFF3107}"/>
              </a:ext>
            </a:extLst>
          </p:cNvPr>
          <p:cNvSpPr>
            <a:spLocks noGrp="1"/>
          </p:cNvSpPr>
          <p:nvPr>
            <p:ph type="body" idx="1"/>
          </p:nvPr>
        </p:nvSpPr>
        <p:spPr/>
        <p:txBody>
          <a:bodyPr/>
          <a:lstStyle/>
          <a:p>
            <a:r>
              <a:rPr lang="en-US" dirty="0"/>
              <a:t>~ Rubrics!</a:t>
            </a:r>
          </a:p>
        </p:txBody>
      </p:sp>
      <p:sp>
        <p:nvSpPr>
          <p:cNvPr id="4" name="Slide Number Placeholder 3">
            <a:extLst>
              <a:ext uri="{FF2B5EF4-FFF2-40B4-BE49-F238E27FC236}">
                <a16:creationId xmlns:a16="http://schemas.microsoft.com/office/drawing/2014/main" id="{97E71F6D-B61C-75B0-2A9F-E3954AD6317B}"/>
              </a:ext>
            </a:extLst>
          </p:cNvPr>
          <p:cNvSpPr>
            <a:spLocks noGrp="1"/>
          </p:cNvSpPr>
          <p:nvPr>
            <p:ph type="sldNum" sz="quarter" idx="5"/>
          </p:nvPr>
        </p:nvSpPr>
        <p:spPr/>
        <p:txBody>
          <a:bodyPr/>
          <a:lstStyle/>
          <a:p>
            <a:fld id="{4CDC5C23-E3C6-41BA-9691-41B643B0A616}" type="slidenum">
              <a:rPr lang="en-US" smtClean="0"/>
              <a:t>9</a:t>
            </a:fld>
            <a:endParaRPr lang="en-US"/>
          </a:p>
        </p:txBody>
      </p:sp>
    </p:spTree>
    <p:extLst>
      <p:ext uri="{BB962C8B-B14F-4D97-AF65-F5344CB8AC3E}">
        <p14:creationId xmlns:p14="http://schemas.microsoft.com/office/powerpoint/2010/main" val="2681837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DCDCE-CD3B-7BA1-9F24-D7373202A4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E983B-E1F3-13EA-5A19-A49818462D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7FF3E4-E41B-9FA5-0E8C-99088714B3FF}"/>
              </a:ext>
            </a:extLst>
          </p:cNvPr>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Multi-disciplinary examples of more and less transparent assignments can be found at the </a:t>
            </a:r>
            <a:r>
              <a:rPr lang="en-US" sz="1200" b="0" i="0" u="sng" strike="noStrike" kern="1200" dirty="0">
                <a:solidFill>
                  <a:schemeClr val="tx1"/>
                </a:solidFill>
                <a:effectLst/>
                <a:latin typeface="+mn-lt"/>
                <a:ea typeface="+mn-ea"/>
                <a:cs typeface="+mn-cs"/>
                <a:hlinkClick r:id="rId3"/>
              </a:rPr>
              <a:t>TILT Resources page</a:t>
            </a:r>
            <a:endParaRPr lang="en-US" b="0" dirty="0">
              <a:effectLst/>
            </a:endParaRPr>
          </a:p>
          <a:p>
            <a:r>
              <a:rPr lang="en-US" sz="1200" b="0" i="0" u="none" strike="noStrike" kern="1200" dirty="0">
                <a:solidFill>
                  <a:schemeClr val="tx1"/>
                </a:solidFill>
                <a:effectLst/>
                <a:latin typeface="+mn-lt"/>
                <a:ea typeface="+mn-ea"/>
                <a:cs typeface="+mn-cs"/>
              </a:rPr>
              <a:t>For the full Biology 111L assignment quoted on this slide and later slides, check out:</a:t>
            </a:r>
          </a:p>
          <a:p>
            <a:r>
              <a:rPr lang="en-US" dirty="0"/>
              <a:t>https://bdl2jezatgadvbda.public.blob.vercel-storage.com/pdf/Example%20E-NRw8cAFNKHd2ph4RgZPaTMBxqBX00H.pdf</a:t>
            </a:r>
          </a:p>
        </p:txBody>
      </p:sp>
      <p:sp>
        <p:nvSpPr>
          <p:cNvPr id="4" name="Slide Number Placeholder 3">
            <a:extLst>
              <a:ext uri="{FF2B5EF4-FFF2-40B4-BE49-F238E27FC236}">
                <a16:creationId xmlns:a16="http://schemas.microsoft.com/office/drawing/2014/main" id="{D5140F6C-3815-CB1A-E705-556923B5924D}"/>
              </a:ext>
            </a:extLst>
          </p:cNvPr>
          <p:cNvSpPr>
            <a:spLocks noGrp="1"/>
          </p:cNvSpPr>
          <p:nvPr>
            <p:ph type="sldNum" sz="quarter" idx="5"/>
          </p:nvPr>
        </p:nvSpPr>
        <p:spPr/>
        <p:txBody>
          <a:bodyPr/>
          <a:lstStyle/>
          <a:p>
            <a:fld id="{4CDC5C23-E3C6-41BA-9691-41B643B0A616}" type="slidenum">
              <a:rPr lang="en-US" smtClean="0"/>
              <a:t>10</a:t>
            </a:fld>
            <a:endParaRPr lang="en-US"/>
          </a:p>
        </p:txBody>
      </p:sp>
    </p:spTree>
    <p:extLst>
      <p:ext uri="{BB962C8B-B14F-4D97-AF65-F5344CB8AC3E}">
        <p14:creationId xmlns:p14="http://schemas.microsoft.com/office/powerpoint/2010/main" val="1713280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B510B-EEA8-5D73-1BFF-A18FD92CD8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0B5B89-127B-D5B1-085A-768C263308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23D818-6CF8-F21E-4C6A-3A7EE8952125}"/>
              </a:ext>
            </a:extLst>
          </p:cNvPr>
          <p:cNvSpPr>
            <a:spLocks noGrp="1"/>
          </p:cNvSpPr>
          <p:nvPr>
            <p:ph type="body" idx="1"/>
          </p:nvPr>
        </p:nvSpPr>
        <p:spPr/>
        <p:txBody>
          <a:bodyPr/>
          <a:lstStyle/>
          <a:p>
            <a:pPr rtl="0"/>
            <a:endParaRPr lang="en-US" dirty="0"/>
          </a:p>
        </p:txBody>
      </p:sp>
      <p:sp>
        <p:nvSpPr>
          <p:cNvPr id="4" name="Slide Number Placeholder 3">
            <a:extLst>
              <a:ext uri="{FF2B5EF4-FFF2-40B4-BE49-F238E27FC236}">
                <a16:creationId xmlns:a16="http://schemas.microsoft.com/office/drawing/2014/main" id="{EADEBB26-8AAC-F20A-12C8-FD70D4216DA8}"/>
              </a:ext>
            </a:extLst>
          </p:cNvPr>
          <p:cNvSpPr>
            <a:spLocks noGrp="1"/>
          </p:cNvSpPr>
          <p:nvPr>
            <p:ph type="sldNum" sz="quarter" idx="5"/>
          </p:nvPr>
        </p:nvSpPr>
        <p:spPr/>
        <p:txBody>
          <a:bodyPr/>
          <a:lstStyle/>
          <a:p>
            <a:fld id="{4CDC5C23-E3C6-41BA-9691-41B643B0A616}" type="slidenum">
              <a:rPr lang="en-US" smtClean="0"/>
              <a:t>11</a:t>
            </a:fld>
            <a:endParaRPr lang="en-US"/>
          </a:p>
        </p:txBody>
      </p:sp>
    </p:spTree>
    <p:extLst>
      <p:ext uri="{BB962C8B-B14F-4D97-AF65-F5344CB8AC3E}">
        <p14:creationId xmlns:p14="http://schemas.microsoft.com/office/powerpoint/2010/main" val="2673620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55ACE-D673-5AC1-56D0-73DFF0A6C6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AC3EA-E07D-7DAA-D89C-6655E1DC9E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011A8B-8B3E-42AB-2B6B-CD6C2DCF60C2}"/>
              </a:ext>
            </a:extLst>
          </p:cNvPr>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Article available at </a:t>
            </a:r>
            <a:r>
              <a:rPr lang="en-US" sz="1200" b="0" i="1" u="none" strike="noStrike" kern="1200" dirty="0">
                <a:solidFill>
                  <a:schemeClr val="tx1"/>
                </a:solidFill>
                <a:effectLst/>
                <a:latin typeface="+mn-lt"/>
                <a:ea typeface="+mn-ea"/>
                <a:cs typeface="+mn-cs"/>
                <a:hlinkClick r:id="rId3"/>
              </a:rPr>
              <a:t>To Improve the Academy</a:t>
            </a:r>
            <a:r>
              <a:rPr lang="en-US" sz="1200" b="0" i="0" u="none" strike="noStrike" kern="1200" dirty="0">
                <a:solidFill>
                  <a:schemeClr val="tx1"/>
                </a:solidFill>
                <a:effectLst/>
                <a:latin typeface="+mn-lt"/>
                <a:ea typeface="+mn-ea"/>
                <a:cs typeface="+mn-cs"/>
                <a:hlinkClick r:id="rId3"/>
              </a:rPr>
              <a:t> website</a:t>
            </a:r>
            <a:r>
              <a:rPr lang="en-US" sz="1200" b="0" i="0" u="none" strike="noStrike" kern="1200" dirty="0">
                <a:solidFill>
                  <a:schemeClr val="tx1"/>
                </a:solidFill>
                <a:effectLst/>
                <a:latin typeface="+mn-lt"/>
                <a:ea typeface="+mn-ea"/>
                <a:cs typeface="+mn-cs"/>
              </a:rPr>
              <a:t>; rubric available at the </a:t>
            </a:r>
            <a:r>
              <a:rPr lang="en-US" sz="1200" b="0" i="0" u="sng" strike="noStrike" kern="1200" dirty="0">
                <a:solidFill>
                  <a:schemeClr val="tx1"/>
                </a:solidFill>
                <a:effectLst/>
                <a:latin typeface="+mn-lt"/>
                <a:ea typeface="+mn-ea"/>
                <a:cs typeface="+mn-cs"/>
                <a:hlinkClick r:id="rId4"/>
              </a:rPr>
              <a:t>TILT website</a:t>
            </a:r>
            <a:endParaRPr lang="en-US" b="0" dirty="0">
              <a:effectLst/>
            </a:endParaRPr>
          </a:p>
          <a:p>
            <a:pPr rtl="0"/>
            <a:r>
              <a:rPr lang="en-US" sz="1200" b="0" i="0" u="none" strike="noStrike" kern="1200" dirty="0">
                <a:solidFill>
                  <a:schemeClr val="tx1"/>
                </a:solidFill>
                <a:effectLst/>
                <a:latin typeface="+mn-lt"/>
                <a:ea typeface="+mn-ea"/>
                <a:cs typeface="+mn-cs"/>
              </a:rPr>
              <a:t>Check out also: </a:t>
            </a:r>
            <a:r>
              <a:rPr lang="en-US" sz="1200" b="0" i="0" u="sng" strike="noStrike" kern="1200" dirty="0">
                <a:solidFill>
                  <a:schemeClr val="tx1"/>
                </a:solidFill>
                <a:effectLst/>
                <a:latin typeface="+mn-lt"/>
                <a:ea typeface="+mn-ea"/>
                <a:cs typeface="+mn-cs"/>
                <a:hlinkClick r:id="rId5"/>
              </a:rPr>
              <a:t>TILT checklist</a:t>
            </a:r>
            <a:r>
              <a:rPr lang="en-US" sz="1200" b="0" i="0" u="none" strike="noStrike" kern="1200" dirty="0">
                <a:solidFill>
                  <a:schemeClr val="tx1"/>
                </a:solidFill>
                <a:effectLst/>
                <a:latin typeface="+mn-lt"/>
                <a:ea typeface="+mn-ea"/>
                <a:cs typeface="+mn-cs"/>
              </a:rPr>
              <a:t> and </a:t>
            </a:r>
            <a:r>
              <a:rPr lang="en-US" sz="1200" b="0" i="0" u="sng" strike="noStrike" kern="1200" dirty="0">
                <a:solidFill>
                  <a:schemeClr val="tx1"/>
                </a:solidFill>
                <a:effectLst/>
                <a:latin typeface="+mn-lt"/>
                <a:ea typeface="+mn-ea"/>
                <a:cs typeface="+mn-cs"/>
                <a:hlinkClick r:id="rId6"/>
              </a:rPr>
              <a:t>TILT template</a:t>
            </a:r>
            <a:endParaRPr lang="en-US" b="0" dirty="0">
              <a:effectLst/>
            </a:endParaRPr>
          </a:p>
        </p:txBody>
      </p:sp>
      <p:sp>
        <p:nvSpPr>
          <p:cNvPr id="4" name="Slide Number Placeholder 3">
            <a:extLst>
              <a:ext uri="{FF2B5EF4-FFF2-40B4-BE49-F238E27FC236}">
                <a16:creationId xmlns:a16="http://schemas.microsoft.com/office/drawing/2014/main" id="{8C5933AB-71A7-DBB7-2D42-D222AF5946BC}"/>
              </a:ext>
            </a:extLst>
          </p:cNvPr>
          <p:cNvSpPr>
            <a:spLocks noGrp="1"/>
          </p:cNvSpPr>
          <p:nvPr>
            <p:ph type="sldNum" sz="quarter" idx="5"/>
          </p:nvPr>
        </p:nvSpPr>
        <p:spPr/>
        <p:txBody>
          <a:bodyPr/>
          <a:lstStyle/>
          <a:p>
            <a:fld id="{4CDC5C23-E3C6-41BA-9691-41B643B0A616}" type="slidenum">
              <a:rPr lang="en-US" smtClean="0"/>
              <a:t>12</a:t>
            </a:fld>
            <a:endParaRPr lang="en-US"/>
          </a:p>
        </p:txBody>
      </p:sp>
    </p:spTree>
    <p:extLst>
      <p:ext uri="{BB962C8B-B14F-4D97-AF65-F5344CB8AC3E}">
        <p14:creationId xmlns:p14="http://schemas.microsoft.com/office/powerpoint/2010/main" val="2751615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F0EA3-F007-62FF-44D8-C0E6496EA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C96346-7F62-C7A9-625E-ECC733239C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AE33CB-ACB3-33EC-BB85-8416494BEAD8}"/>
              </a:ext>
            </a:extLst>
          </p:cNvPr>
          <p:cNvSpPr>
            <a:spLocks noGrp="1"/>
          </p:cNvSpPr>
          <p:nvPr>
            <p:ph type="body" idx="1"/>
          </p:nvPr>
        </p:nvSpPr>
        <p:spPr/>
        <p:txBody>
          <a:bodyPr/>
          <a:lstStyle/>
          <a:p>
            <a:pPr rtl="0"/>
            <a:endParaRPr lang="en-US" dirty="0"/>
          </a:p>
        </p:txBody>
      </p:sp>
      <p:sp>
        <p:nvSpPr>
          <p:cNvPr id="4" name="Slide Number Placeholder 3">
            <a:extLst>
              <a:ext uri="{FF2B5EF4-FFF2-40B4-BE49-F238E27FC236}">
                <a16:creationId xmlns:a16="http://schemas.microsoft.com/office/drawing/2014/main" id="{33F800C2-2734-D9E5-CC2C-104E6AA15792}"/>
              </a:ext>
            </a:extLst>
          </p:cNvPr>
          <p:cNvSpPr>
            <a:spLocks noGrp="1"/>
          </p:cNvSpPr>
          <p:nvPr>
            <p:ph type="sldNum" sz="quarter" idx="5"/>
          </p:nvPr>
        </p:nvSpPr>
        <p:spPr/>
        <p:txBody>
          <a:bodyPr/>
          <a:lstStyle/>
          <a:p>
            <a:fld id="{4CDC5C23-E3C6-41BA-9691-41B643B0A616}" type="slidenum">
              <a:rPr lang="en-US" smtClean="0"/>
              <a:t>13</a:t>
            </a:fld>
            <a:endParaRPr lang="en-US"/>
          </a:p>
        </p:txBody>
      </p:sp>
    </p:spTree>
    <p:extLst>
      <p:ext uri="{BB962C8B-B14F-4D97-AF65-F5344CB8AC3E}">
        <p14:creationId xmlns:p14="http://schemas.microsoft.com/office/powerpoint/2010/main" val="2142178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tilthighered.com/" TargetMode="External"/><Relationship Id="rId5" Type="http://schemas.openxmlformats.org/officeDocument/2006/relationships/hyperlink" Target="https://drive.google.com/file/d/1k2C6Bhxbhj2x1XZqx1Nsh0anYf_CRs09/view?usp=sharing"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docs.google.com/document/d/1eAsafqGyZTQDJT-eshlpnCSg_D1PqieIofxcNp1Pl1g/edit?usp=sharing"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bdl2jezatgadvbda.public.blob.vercel-storage.com/pdf/Measuring%20Transparency-42IReekYF5rL9moTxwDsDvx9F6Ubx1.pdf"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mailto:graveteo@jmu.edu"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961" t="10395" r="83057" b="24983"/>
          <a:stretch/>
        </p:blipFill>
        <p:spPr>
          <a:xfrm>
            <a:off x="-762000" y="0"/>
            <a:ext cx="7315200" cy="10287000"/>
          </a:xfrm>
          <a:prstGeom prst="rect">
            <a:avLst/>
          </a:prstGeom>
        </p:spPr>
      </p:pic>
      <p:grpSp>
        <p:nvGrpSpPr>
          <p:cNvPr id="3" name="Group 3"/>
          <p:cNvGrpSpPr/>
          <p:nvPr/>
        </p:nvGrpSpPr>
        <p:grpSpPr>
          <a:xfrm>
            <a:off x="1874035" y="1233332"/>
            <a:ext cx="5964110" cy="7820336"/>
            <a:chOff x="0" y="0"/>
            <a:chExt cx="7952147" cy="10427115"/>
          </a:xfrm>
        </p:grpSpPr>
        <p:pic>
          <p:nvPicPr>
            <p:cNvPr id="4" name="Picture 4"/>
            <p:cNvPicPr>
              <a:picLocks noChangeAspect="1"/>
            </p:cNvPicPr>
            <p:nvPr/>
          </p:nvPicPr>
          <p:blipFill>
            <a:blip r:embed="rId4"/>
            <a:srcRect l="30482" r="28477"/>
            <a:stretch>
              <a:fillRect/>
            </a:stretch>
          </p:blipFill>
          <p:spPr>
            <a:xfrm>
              <a:off x="0" y="0"/>
              <a:ext cx="7952147" cy="10427115"/>
            </a:xfrm>
            <a:prstGeom prst="rect">
              <a:avLst/>
            </a:prstGeom>
          </p:spPr>
        </p:pic>
      </p:grpSp>
      <p:pic>
        <p:nvPicPr>
          <p:cNvPr id="5" name="Picture 5"/>
          <p:cNvPicPr>
            <a:picLocks noChangeAspect="1"/>
          </p:cNvPicPr>
          <p:nvPr/>
        </p:nvPicPr>
        <p:blipFill>
          <a:blip r:embed="rId5"/>
          <a:srcRect/>
          <a:stretch>
            <a:fillRect/>
          </a:stretch>
        </p:blipFill>
        <p:spPr>
          <a:xfrm>
            <a:off x="8743220" y="1282524"/>
            <a:ext cx="7494617" cy="2711689"/>
          </a:xfrm>
          <a:prstGeom prst="rect">
            <a:avLst/>
          </a:prstGeom>
        </p:spPr>
      </p:pic>
      <p:sp>
        <p:nvSpPr>
          <p:cNvPr id="6" name="TextBox 6"/>
          <p:cNvSpPr txBox="1"/>
          <p:nvPr/>
        </p:nvSpPr>
        <p:spPr>
          <a:xfrm>
            <a:off x="-4572000" y="9400875"/>
            <a:ext cx="10248662" cy="538918"/>
          </a:xfrm>
          <a:prstGeom prst="rect">
            <a:avLst/>
          </a:prstGeom>
        </p:spPr>
        <p:txBody>
          <a:bodyPr lIns="0" tIns="0" rIns="0" bIns="0" rtlCol="0" anchor="t">
            <a:spAutoFit/>
          </a:bodyPr>
          <a:lstStyle/>
          <a:p>
            <a:pPr algn="r">
              <a:lnSpc>
                <a:spcPts val="4420"/>
              </a:lnSpc>
            </a:pPr>
            <a:r>
              <a:rPr lang="en-US" sz="3157" spc="814" dirty="0">
                <a:solidFill>
                  <a:srgbClr val="FFFFFF"/>
                </a:solidFill>
                <a:latin typeface="Open Sans Bold"/>
              </a:rPr>
              <a:t>www.onehe.org</a:t>
            </a:r>
          </a:p>
        </p:txBody>
      </p:sp>
      <p:sp>
        <p:nvSpPr>
          <p:cNvPr id="7" name="TextBox 7"/>
          <p:cNvSpPr txBox="1"/>
          <p:nvPr/>
        </p:nvSpPr>
        <p:spPr>
          <a:xfrm>
            <a:off x="8785887" y="4159645"/>
            <a:ext cx="7628079" cy="444132"/>
          </a:xfrm>
          <a:prstGeom prst="rect">
            <a:avLst/>
          </a:prstGeom>
        </p:spPr>
        <p:txBody>
          <a:bodyPr lIns="0" tIns="0" rIns="0" bIns="0" rtlCol="0" anchor="t">
            <a:spAutoFit/>
          </a:bodyPr>
          <a:lstStyle/>
          <a:p>
            <a:pPr algn="just">
              <a:lnSpc>
                <a:spcPts val="3697"/>
              </a:lnSpc>
            </a:pPr>
            <a:r>
              <a:rPr lang="en-US" sz="2641" spc="681">
                <a:solidFill>
                  <a:srgbClr val="000000"/>
                </a:solidFill>
                <a:latin typeface="Open Sans"/>
              </a:rPr>
              <a:t>Develop your teaching your way</a:t>
            </a:r>
          </a:p>
        </p:txBody>
      </p:sp>
      <p:sp>
        <p:nvSpPr>
          <p:cNvPr id="8" name="TextBox 8"/>
          <p:cNvSpPr txBox="1"/>
          <p:nvPr/>
        </p:nvSpPr>
        <p:spPr>
          <a:xfrm>
            <a:off x="8743220" y="5399471"/>
            <a:ext cx="9316180" cy="1884362"/>
          </a:xfrm>
          <a:prstGeom prst="rect">
            <a:avLst/>
          </a:prstGeom>
        </p:spPr>
        <p:txBody>
          <a:bodyPr wrap="square" lIns="0" tIns="0" rIns="0" bIns="0" rtlCol="0" anchor="t">
            <a:spAutoFit/>
          </a:bodyPr>
          <a:lstStyle/>
          <a:p>
            <a:pPr>
              <a:lnSpc>
                <a:spcPts val="7560"/>
              </a:lnSpc>
            </a:pPr>
            <a:r>
              <a:rPr lang="en-GB" sz="5400" b="1" dirty="0">
                <a:latin typeface="Open Sans ExtraBold" panose="020B0906030804020204" pitchFamily="34" charset="0"/>
                <a:ea typeface="Open Sans ExtraBold" panose="020B0906030804020204" pitchFamily="34" charset="0"/>
                <a:cs typeface="Open Sans ExtraBold" panose="020B0906030804020204" pitchFamily="34" charset="0"/>
              </a:rPr>
              <a:t>Transparency </a:t>
            </a:r>
          </a:p>
          <a:p>
            <a:pPr>
              <a:lnSpc>
                <a:spcPts val="7560"/>
              </a:lnSpc>
            </a:pPr>
            <a:r>
              <a:rPr lang="en-GB" sz="5400" b="1" dirty="0">
                <a:latin typeface="Open Sans ExtraBold" panose="020B0906030804020204" pitchFamily="34" charset="0"/>
                <a:ea typeface="Open Sans ExtraBold" panose="020B0906030804020204" pitchFamily="34" charset="0"/>
                <a:cs typeface="Open Sans ExtraBold" panose="020B0906030804020204" pitchFamily="34" charset="0"/>
              </a:rPr>
              <a:t>in Learning and Teaching</a:t>
            </a:r>
            <a:endParaRPr lang="en-GB" sz="5400" dirty="0">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9" name="TextBox 9"/>
          <p:cNvSpPr txBox="1"/>
          <p:nvPr/>
        </p:nvSpPr>
        <p:spPr>
          <a:xfrm>
            <a:off x="8719936" y="8151892"/>
            <a:ext cx="7494617" cy="715709"/>
          </a:xfrm>
          <a:prstGeom prst="rect">
            <a:avLst/>
          </a:prstGeom>
        </p:spPr>
        <p:txBody>
          <a:bodyPr lIns="0" tIns="0" rIns="0" bIns="0" rtlCol="0" anchor="t">
            <a:spAutoFit/>
          </a:bodyPr>
          <a:lstStyle/>
          <a:p>
            <a:pPr>
              <a:lnSpc>
                <a:spcPts val="5880"/>
              </a:lnSpc>
            </a:pPr>
            <a:r>
              <a:rPr lang="en-GB" sz="4400" dirty="0">
                <a:latin typeface="Open Sans" panose="020B0606030504020204" pitchFamily="34" charset="0"/>
                <a:ea typeface="Open Sans" panose="020B0606030504020204" pitchFamily="34" charset="0"/>
                <a:cs typeface="Open Sans" panose="020B0606030504020204" pitchFamily="34" charset="0"/>
              </a:rPr>
              <a:t>Emily O. Gravett </a:t>
            </a:r>
            <a:endParaRPr lang="en-US" sz="44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4333556" y="435297"/>
            <a:ext cx="3280114" cy="1186805"/>
          </a:xfrm>
          <a:prstGeom prst="rect">
            <a:avLst/>
          </a:prstGeom>
        </p:spPr>
      </p:pic>
      <p:sp>
        <p:nvSpPr>
          <p:cNvPr id="6" name="TextBox 6"/>
          <p:cNvSpPr txBox="1"/>
          <p:nvPr/>
        </p:nvSpPr>
        <p:spPr>
          <a:xfrm>
            <a:off x="8375535" y="4258314"/>
            <a:ext cx="7451950" cy="756617"/>
          </a:xfrm>
          <a:prstGeom prst="rect">
            <a:avLst/>
          </a:prstGeom>
        </p:spPr>
        <p:txBody>
          <a:bodyPr lIns="0" tIns="0" rIns="0" bIns="0" rtlCol="0" anchor="t">
            <a:spAutoFit/>
          </a:bodyPr>
          <a:lstStyle/>
          <a:p>
            <a:pPr>
              <a:lnSpc>
                <a:spcPts val="5880"/>
              </a:lnSpc>
            </a:pPr>
            <a:r>
              <a:rPr lang="en-GB" sz="5400" b="1" dirty="0">
                <a:latin typeface="Open Sans ExtraBold" panose="020B0906030804020204" pitchFamily="34" charset="0"/>
                <a:ea typeface="Open Sans ExtraBold" panose="020B0906030804020204" pitchFamily="34" charset="0"/>
                <a:cs typeface="Open Sans ExtraBold" panose="020B0906030804020204" pitchFamily="34" charset="0"/>
              </a:rPr>
              <a:t>Emily O. Gravett </a:t>
            </a:r>
            <a:endParaRPr lang="en-US" sz="5400" b="1" dirty="0">
              <a:solidFill>
                <a:srgbClr val="000000"/>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7" name="TextBox 7"/>
          <p:cNvSpPr txBox="1"/>
          <p:nvPr/>
        </p:nvSpPr>
        <p:spPr>
          <a:xfrm>
            <a:off x="8375535" y="5507775"/>
            <a:ext cx="7494617" cy="2219775"/>
          </a:xfrm>
          <a:prstGeom prst="rect">
            <a:avLst/>
          </a:prstGeom>
        </p:spPr>
        <p:txBody>
          <a:bodyPr lIns="0" tIns="0" rIns="0" bIns="0" rtlCol="0" anchor="t">
            <a:spAutoFit/>
          </a:bodyPr>
          <a:lstStyle/>
          <a:p>
            <a:pPr>
              <a:lnSpc>
                <a:spcPts val="5880"/>
              </a:lnSpc>
            </a:pPr>
            <a:r>
              <a:rPr lang="en-US" sz="4200" dirty="0">
                <a:solidFill>
                  <a:srgbClr val="000000"/>
                </a:solidFill>
                <a:latin typeface="Open Sans"/>
              </a:rPr>
              <a:t>Associate Professor, Religion</a:t>
            </a:r>
          </a:p>
          <a:p>
            <a:pPr>
              <a:lnSpc>
                <a:spcPts val="5880"/>
              </a:lnSpc>
            </a:pPr>
            <a:r>
              <a:rPr lang="en-US" sz="4200" dirty="0">
                <a:solidFill>
                  <a:srgbClr val="000000"/>
                </a:solidFill>
                <a:latin typeface="Open Sans"/>
              </a:rPr>
              <a:t>James Madison University</a:t>
            </a:r>
          </a:p>
          <a:p>
            <a:pPr>
              <a:lnSpc>
                <a:spcPts val="5880"/>
              </a:lnSpc>
            </a:pPr>
            <a:r>
              <a:rPr lang="en-US" sz="4200" dirty="0">
                <a:solidFill>
                  <a:srgbClr val="000000"/>
                </a:solidFill>
                <a:latin typeface="Open Sans"/>
              </a:rPr>
              <a:t>USA</a:t>
            </a:r>
          </a:p>
        </p:txBody>
      </p:sp>
      <p:pic>
        <p:nvPicPr>
          <p:cNvPr id="14" name="Picture 2">
            <a:extLst>
              <a:ext uri="{FF2B5EF4-FFF2-40B4-BE49-F238E27FC236}">
                <a16:creationId xmlns:a16="http://schemas.microsoft.com/office/drawing/2014/main" id="{6EA18E81-0C20-7862-D5F0-E17B0EACC568}"/>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109" t="26518" r="83368" b="31045"/>
          <a:stretch>
            <a:fillRect/>
          </a:stretch>
        </p:blipFill>
        <p:spPr>
          <a:xfrm>
            <a:off x="1828800" y="2056252"/>
            <a:ext cx="5843721" cy="6174496"/>
          </a:xfrm>
          <a:prstGeom prst="rect">
            <a:avLst/>
          </a:prstGeom>
        </p:spPr>
      </p:pic>
      <p:pic>
        <p:nvPicPr>
          <p:cNvPr id="16" name="Picture 15" descr="A person wearing glasses and a striped shirt&#10;&#10;AI-generated content may be incorrect.">
            <a:extLst>
              <a:ext uri="{FF2B5EF4-FFF2-40B4-BE49-F238E27FC236}">
                <a16:creationId xmlns:a16="http://schemas.microsoft.com/office/drawing/2014/main" id="{2C6AC472-FE37-5C38-A25A-1D5BEC191B9D}"/>
              </a:ext>
            </a:extLst>
          </p:cNvPr>
          <p:cNvPicPr>
            <a:picLocks noChangeAspect="1"/>
          </p:cNvPicPr>
          <p:nvPr/>
        </p:nvPicPr>
        <p:blipFill>
          <a:blip r:embed="rId5" cstate="print">
            <a:extLst>
              <a:ext uri="{28A0092B-C50C-407E-A947-70E740481C1C}">
                <a14:useLocalDpi xmlns:a14="http://schemas.microsoft.com/office/drawing/2010/main" val="0"/>
              </a:ext>
            </a:extLst>
          </a:blip>
          <a:srcRect r="18205"/>
          <a:stretch>
            <a:fillRect/>
          </a:stretch>
        </p:blipFill>
        <p:spPr>
          <a:xfrm rot="5400000">
            <a:off x="2609914" y="3055783"/>
            <a:ext cx="4621926" cy="424528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C97A4-6042-EEFD-1F47-8FC8E91DA6DE}"/>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352F1D6C-85B6-D3B7-0A35-FB9D75E1EA85}"/>
              </a:ext>
            </a:extLst>
          </p:cNvPr>
          <p:cNvSpPr txBox="1"/>
          <p:nvPr/>
        </p:nvSpPr>
        <p:spPr>
          <a:xfrm>
            <a:off x="1028700" y="1717353"/>
            <a:ext cx="10858500" cy="909736"/>
          </a:xfrm>
          <a:prstGeom prst="rect">
            <a:avLst/>
          </a:prstGeom>
        </p:spPr>
        <p:txBody>
          <a:bodyPr wrap="square" lIns="0" tIns="0" rIns="0" bIns="0" rtlCol="0" anchor="t">
            <a:spAutoFit/>
          </a:bodyPr>
          <a:lstStyle/>
          <a:p>
            <a:pPr>
              <a:lnSpc>
                <a:spcPts val="7560"/>
              </a:lnSpc>
            </a:pPr>
            <a:r>
              <a:rPr lang="en-US" sz="5400" dirty="0">
                <a:solidFill>
                  <a:srgbClr val="000000"/>
                </a:solidFill>
                <a:latin typeface="Open Sans Extra Bold"/>
              </a:rPr>
              <a:t>Research into Transparency</a:t>
            </a:r>
          </a:p>
        </p:txBody>
      </p:sp>
      <p:pic>
        <p:nvPicPr>
          <p:cNvPr id="4" name="Picture 4">
            <a:extLst>
              <a:ext uri="{FF2B5EF4-FFF2-40B4-BE49-F238E27FC236}">
                <a16:creationId xmlns:a16="http://schemas.microsoft.com/office/drawing/2014/main" id="{D35D50C8-2362-8C1A-6758-F249C00CF6B2}"/>
              </a:ext>
            </a:extLst>
          </p:cNvPr>
          <p:cNvPicPr>
            <a:picLocks noChangeAspect="1"/>
          </p:cNvPicPr>
          <p:nvPr/>
        </p:nvPicPr>
        <p:blipFill>
          <a:blip r:embed="rId3"/>
          <a:srcRect/>
          <a:stretch>
            <a:fillRect/>
          </a:stretch>
        </p:blipFill>
        <p:spPr>
          <a:xfrm>
            <a:off x="14333556" y="435297"/>
            <a:ext cx="3280114" cy="1186805"/>
          </a:xfrm>
          <a:prstGeom prst="rect">
            <a:avLst/>
          </a:prstGeom>
        </p:spPr>
      </p:pic>
      <p:pic>
        <p:nvPicPr>
          <p:cNvPr id="1026" name="Picture 2" descr="Screen-capture of Chronicle of Higher Education article, featuring Mary-Ann Winkelmes, a white woman with shoulder-length brown hair, wearing glasses and a tweed coat, talking to a classroom of students, listing something with her fingers.">
            <a:extLst>
              <a:ext uri="{FF2B5EF4-FFF2-40B4-BE49-F238E27FC236}">
                <a16:creationId xmlns:a16="http://schemas.microsoft.com/office/drawing/2014/main" id="{840F3FF9-6274-C209-04E8-C53F435152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2652179"/>
            <a:ext cx="6799388" cy="704514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558433E-39F4-E170-5A24-16063E0F226F}"/>
              </a:ext>
            </a:extLst>
          </p:cNvPr>
          <p:cNvSpPr txBox="1"/>
          <p:nvPr/>
        </p:nvSpPr>
        <p:spPr>
          <a:xfrm>
            <a:off x="9448800" y="4681835"/>
            <a:ext cx="9144000" cy="830997"/>
          </a:xfrm>
          <a:prstGeom prst="rect">
            <a:avLst/>
          </a:prstGeom>
          <a:noFill/>
        </p:spPr>
        <p:txBody>
          <a:bodyPr wrap="square">
            <a:spAutoFit/>
          </a:bodyPr>
          <a:lstStyle/>
          <a:p>
            <a:pPr rtl="0">
              <a:buNone/>
            </a:pPr>
            <a:r>
              <a:rPr lang="en-US" sz="4800" b="0" i="1" u="sng" strike="noStrike" dirty="0">
                <a:solidFill>
                  <a:srgbClr val="0563C1"/>
                </a:solidFill>
                <a:effectLst/>
                <a:latin typeface="Open Sans" panose="020B0606030504020204" pitchFamily="34" charset="0"/>
                <a:ea typeface="Open Sans" panose="020B0606030504020204" pitchFamily="34" charset="0"/>
                <a:cs typeface="Open Sans" panose="020B0606030504020204" pitchFamily="34" charset="0"/>
                <a:hlinkClick r:id="rId5"/>
              </a:rPr>
              <a:t>Peer Review</a:t>
            </a:r>
            <a:r>
              <a:rPr lang="en-US" sz="4800" b="0" i="0" u="sng" strike="noStrike" dirty="0">
                <a:solidFill>
                  <a:srgbClr val="0563C1"/>
                </a:solidFill>
                <a:effectLst/>
                <a:latin typeface="Open Sans" panose="020B0606030504020204" pitchFamily="34" charset="0"/>
                <a:ea typeface="Open Sans" panose="020B0606030504020204" pitchFamily="34" charset="0"/>
                <a:cs typeface="Open Sans" panose="020B0606030504020204" pitchFamily="34" charset="0"/>
                <a:hlinkClick r:id="rId5"/>
              </a:rPr>
              <a:t> research (2016)</a:t>
            </a:r>
            <a:endParaRPr lang="en-US" sz="4800" b="0" dirty="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1B057FA7-B99D-4693-BD2D-BFA8885E331A}"/>
              </a:ext>
            </a:extLst>
          </p:cNvPr>
          <p:cNvSpPr txBox="1"/>
          <p:nvPr/>
        </p:nvSpPr>
        <p:spPr>
          <a:xfrm>
            <a:off x="9982200" y="6736581"/>
            <a:ext cx="7239000" cy="830997"/>
          </a:xfrm>
          <a:prstGeom prst="rect">
            <a:avLst/>
          </a:prstGeom>
          <a:noFill/>
        </p:spPr>
        <p:txBody>
          <a:bodyPr wrap="square">
            <a:spAutoFit/>
          </a:bodyPr>
          <a:lstStyle/>
          <a:p>
            <a:pPr rtl="0">
              <a:buNone/>
            </a:pPr>
            <a:r>
              <a:rPr lang="en-US" sz="4800" b="0" i="0" u="sng" strike="noStrike" dirty="0">
                <a:solidFill>
                  <a:srgbClr val="0563C1"/>
                </a:solidFill>
                <a:effectLst/>
                <a:latin typeface="Open Sans" panose="020B0606030504020204" pitchFamily="34" charset="0"/>
                <a:ea typeface="Open Sans" panose="020B0606030504020204" pitchFamily="34" charset="0"/>
                <a:cs typeface="Open Sans" panose="020B0606030504020204" pitchFamily="34" charset="0"/>
                <a:hlinkClick r:id="rId6"/>
              </a:rPr>
              <a:t>https://tilthighered.com</a:t>
            </a:r>
            <a:endParaRPr lang="en-US" sz="4800" b="0" dirty="0">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89982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717353"/>
            <a:ext cx="12001500" cy="909736"/>
          </a:xfrm>
          <a:prstGeom prst="rect">
            <a:avLst/>
          </a:prstGeom>
        </p:spPr>
        <p:txBody>
          <a:bodyPr wrap="square" lIns="0" tIns="0" rIns="0" bIns="0" rtlCol="0" anchor="t">
            <a:spAutoFit/>
          </a:bodyPr>
          <a:lstStyle/>
          <a:p>
            <a:pPr>
              <a:lnSpc>
                <a:spcPts val="7560"/>
              </a:lnSpc>
            </a:pPr>
            <a:r>
              <a:rPr lang="en-US" sz="5400" dirty="0">
                <a:solidFill>
                  <a:srgbClr val="000000"/>
                </a:solidFill>
                <a:latin typeface="Open Sans Extra Bold"/>
              </a:rPr>
              <a:t>Three Principles of Transparency</a:t>
            </a:r>
          </a:p>
        </p:txBody>
      </p:sp>
      <p:sp>
        <p:nvSpPr>
          <p:cNvPr id="3" name="TextBox 3"/>
          <p:cNvSpPr txBox="1"/>
          <p:nvPr/>
        </p:nvSpPr>
        <p:spPr>
          <a:xfrm>
            <a:off x="2895600" y="4471156"/>
            <a:ext cx="5219700" cy="3783087"/>
          </a:xfrm>
          <a:prstGeom prst="rect">
            <a:avLst/>
          </a:prstGeom>
        </p:spPr>
        <p:txBody>
          <a:bodyPr wrap="square" lIns="0" tIns="0" rIns="0" bIns="0" rtlCol="0" anchor="t">
            <a:spAutoFit/>
          </a:bodyPr>
          <a:lstStyle/>
          <a:p>
            <a:pPr algn="ctr">
              <a:lnSpc>
                <a:spcPts val="5880"/>
              </a:lnSpc>
            </a:pPr>
            <a:r>
              <a:rPr lang="en-US" sz="5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Purpose</a:t>
            </a:r>
          </a:p>
          <a:p>
            <a:pPr algn="ctr">
              <a:lnSpc>
                <a:spcPts val="5880"/>
              </a:lnSpc>
            </a:pPr>
            <a:endParaRPr lang="en-US" sz="54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gn="ctr">
              <a:lnSpc>
                <a:spcPts val="5880"/>
              </a:lnSpc>
            </a:pPr>
            <a:r>
              <a:rPr lang="en-US" sz="5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Task</a:t>
            </a:r>
          </a:p>
          <a:p>
            <a:pPr algn="ctr">
              <a:lnSpc>
                <a:spcPts val="5880"/>
              </a:lnSpc>
            </a:pPr>
            <a:endParaRPr lang="en-US" sz="54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gn="ctr">
              <a:lnSpc>
                <a:spcPts val="5880"/>
              </a:lnSpc>
            </a:pPr>
            <a:r>
              <a:rPr lang="en-US" sz="5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Criteria</a:t>
            </a:r>
          </a:p>
        </p:txBody>
      </p:sp>
      <p:pic>
        <p:nvPicPr>
          <p:cNvPr id="4" name="Picture 4"/>
          <p:cNvPicPr>
            <a:picLocks noChangeAspect="1"/>
          </p:cNvPicPr>
          <p:nvPr/>
        </p:nvPicPr>
        <p:blipFill>
          <a:blip r:embed="rId2"/>
          <a:srcRect/>
          <a:stretch>
            <a:fillRect/>
          </a:stretch>
        </p:blipFill>
        <p:spPr>
          <a:xfrm>
            <a:off x="14333556" y="435297"/>
            <a:ext cx="3280114" cy="1186805"/>
          </a:xfrm>
          <a:prstGeom prst="rect">
            <a:avLst/>
          </a:prstGeom>
        </p:spPr>
      </p:pic>
      <p:pic>
        <p:nvPicPr>
          <p:cNvPr id="1026" name="Picture 2" descr="three clear circular lenses, reflecting green, yellow, and blue">
            <a:extLst>
              <a:ext uri="{FF2B5EF4-FFF2-40B4-BE49-F238E27FC236}">
                <a16:creationId xmlns:a16="http://schemas.microsoft.com/office/drawing/2014/main" id="{B665200B-0485-74C6-5B61-4ADE5E010B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908" y="3771900"/>
            <a:ext cx="7766583" cy="50910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AB8B4-2DF0-6053-6C31-FD85F6134974}"/>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ABEF2EEC-9637-CCE2-0D25-BA9E1EBE9523}"/>
              </a:ext>
            </a:extLst>
          </p:cNvPr>
          <p:cNvSpPr txBox="1"/>
          <p:nvPr/>
        </p:nvSpPr>
        <p:spPr>
          <a:xfrm>
            <a:off x="1028700" y="1717353"/>
            <a:ext cx="10858500" cy="909736"/>
          </a:xfrm>
          <a:prstGeom prst="rect">
            <a:avLst/>
          </a:prstGeom>
        </p:spPr>
        <p:txBody>
          <a:bodyPr wrap="square" lIns="0" tIns="0" rIns="0" bIns="0" rtlCol="0" anchor="t">
            <a:spAutoFit/>
          </a:bodyPr>
          <a:lstStyle/>
          <a:p>
            <a:pPr>
              <a:lnSpc>
                <a:spcPts val="7560"/>
              </a:lnSpc>
            </a:pPr>
            <a:r>
              <a:rPr lang="en-US" sz="5400" dirty="0">
                <a:solidFill>
                  <a:srgbClr val="000000"/>
                </a:solidFill>
                <a:latin typeface="Open Sans Extra Bold"/>
              </a:rPr>
              <a:t>Purpose</a:t>
            </a:r>
          </a:p>
        </p:txBody>
      </p:sp>
      <p:sp>
        <p:nvSpPr>
          <p:cNvPr id="3" name="TextBox 3">
            <a:extLst>
              <a:ext uri="{FF2B5EF4-FFF2-40B4-BE49-F238E27FC236}">
                <a16:creationId xmlns:a16="http://schemas.microsoft.com/office/drawing/2014/main" id="{E8B86E29-8078-F974-986C-73A5DF47678B}"/>
              </a:ext>
            </a:extLst>
          </p:cNvPr>
          <p:cNvSpPr txBox="1"/>
          <p:nvPr/>
        </p:nvSpPr>
        <p:spPr>
          <a:xfrm>
            <a:off x="1054100" y="3360901"/>
            <a:ext cx="16559570" cy="5663089"/>
          </a:xfrm>
          <a:prstGeom prst="rect">
            <a:avLst/>
          </a:prstGeom>
        </p:spPr>
        <p:txBody>
          <a:bodyPr wrap="square" lIns="0" tIns="0" rIns="0" bIns="0" rtlCol="0" anchor="t">
            <a:spAutoFit/>
          </a:bodyPr>
          <a:lstStyle/>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What skills and/or knowledge will the assignment help students learn?</a:t>
            </a:r>
          </a:p>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Are there clear </a:t>
            </a:r>
            <a:r>
              <a:rPr lang="en-US" sz="4600" b="1" dirty="0">
                <a:latin typeface="Open Sans" panose="020B0606030504020204" pitchFamily="34" charset="0"/>
                <a:ea typeface="Open Sans" panose="020B0606030504020204" pitchFamily="34" charset="0"/>
                <a:cs typeface="Open Sans" panose="020B0606030504020204" pitchFamily="34" charset="0"/>
              </a:rPr>
              <a:t>learning objectives </a:t>
            </a:r>
            <a:r>
              <a:rPr lang="en-US" sz="4600" dirty="0">
                <a:latin typeface="Open Sans" panose="020B0606030504020204" pitchFamily="34" charset="0"/>
                <a:ea typeface="Open Sans" panose="020B0606030504020204" pitchFamily="34" charset="0"/>
                <a:cs typeface="Open Sans" panose="020B0606030504020204" pitchFamily="34" charset="0"/>
              </a:rPr>
              <a:t>for the assignment?</a:t>
            </a:r>
          </a:p>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How do these objectives align with your overall course goals?</a:t>
            </a:r>
          </a:p>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Why is the assignment important in class and beyond, in the “real world”?</a:t>
            </a:r>
          </a:p>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That is: what’s the point?</a:t>
            </a:r>
          </a:p>
        </p:txBody>
      </p:sp>
      <p:pic>
        <p:nvPicPr>
          <p:cNvPr id="4" name="Picture 4">
            <a:extLst>
              <a:ext uri="{FF2B5EF4-FFF2-40B4-BE49-F238E27FC236}">
                <a16:creationId xmlns:a16="http://schemas.microsoft.com/office/drawing/2014/main" id="{F320DFC1-9C08-7C9A-7F82-DC4655FA5AC0}"/>
              </a:ext>
            </a:extLst>
          </p:cNvPr>
          <p:cNvPicPr>
            <a:picLocks noChangeAspect="1"/>
          </p:cNvPicPr>
          <p:nvPr/>
        </p:nvPicPr>
        <p:blipFill>
          <a:blip r:embed="rId3"/>
          <a:srcRect/>
          <a:stretch>
            <a:fillRect/>
          </a:stretch>
        </p:blipFill>
        <p:spPr>
          <a:xfrm>
            <a:off x="14333556" y="435297"/>
            <a:ext cx="3280114" cy="1186805"/>
          </a:xfrm>
          <a:prstGeom prst="rect">
            <a:avLst/>
          </a:prstGeom>
        </p:spPr>
      </p:pic>
    </p:spTree>
    <p:extLst>
      <p:ext uri="{BB962C8B-B14F-4D97-AF65-F5344CB8AC3E}">
        <p14:creationId xmlns:p14="http://schemas.microsoft.com/office/powerpoint/2010/main" val="3458814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F44DF-7280-4170-1A62-EAC9F7F3DF62}"/>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7E8BAD4D-BB80-DD49-7EAA-66F428759366}"/>
              </a:ext>
            </a:extLst>
          </p:cNvPr>
          <p:cNvSpPr txBox="1"/>
          <p:nvPr/>
        </p:nvSpPr>
        <p:spPr>
          <a:xfrm>
            <a:off x="1028700" y="1717353"/>
            <a:ext cx="10858500" cy="909736"/>
          </a:xfrm>
          <a:prstGeom prst="rect">
            <a:avLst/>
          </a:prstGeom>
        </p:spPr>
        <p:txBody>
          <a:bodyPr wrap="square" lIns="0" tIns="0" rIns="0" bIns="0" rtlCol="0" anchor="t">
            <a:spAutoFit/>
          </a:bodyPr>
          <a:lstStyle/>
          <a:p>
            <a:pPr>
              <a:lnSpc>
                <a:spcPts val="7560"/>
              </a:lnSpc>
            </a:pPr>
            <a:r>
              <a:rPr lang="en-US" sz="5400" dirty="0">
                <a:solidFill>
                  <a:srgbClr val="000000"/>
                </a:solidFill>
                <a:latin typeface="Open Sans Extra Bold"/>
              </a:rPr>
              <a:t>Purpose EXAMPLE</a:t>
            </a:r>
          </a:p>
        </p:txBody>
      </p:sp>
      <p:pic>
        <p:nvPicPr>
          <p:cNvPr id="4" name="Picture 4">
            <a:extLst>
              <a:ext uri="{FF2B5EF4-FFF2-40B4-BE49-F238E27FC236}">
                <a16:creationId xmlns:a16="http://schemas.microsoft.com/office/drawing/2014/main" id="{F6111E66-1CC5-30E0-EAEC-984F1715E53D}"/>
              </a:ext>
            </a:extLst>
          </p:cNvPr>
          <p:cNvPicPr>
            <a:picLocks noChangeAspect="1"/>
          </p:cNvPicPr>
          <p:nvPr/>
        </p:nvPicPr>
        <p:blipFill>
          <a:blip r:embed="rId3"/>
          <a:srcRect/>
          <a:stretch>
            <a:fillRect/>
          </a:stretch>
        </p:blipFill>
        <p:spPr>
          <a:xfrm>
            <a:off x="14333556" y="435297"/>
            <a:ext cx="3280114" cy="1186805"/>
          </a:xfrm>
          <a:prstGeom prst="rect">
            <a:avLst/>
          </a:prstGeom>
        </p:spPr>
      </p:pic>
      <p:sp>
        <p:nvSpPr>
          <p:cNvPr id="6" name="TextBox 5">
            <a:extLst>
              <a:ext uri="{FF2B5EF4-FFF2-40B4-BE49-F238E27FC236}">
                <a16:creationId xmlns:a16="http://schemas.microsoft.com/office/drawing/2014/main" id="{873737F9-76FD-6E3C-0806-FBC12039661F}"/>
              </a:ext>
            </a:extLst>
          </p:cNvPr>
          <p:cNvSpPr txBox="1"/>
          <p:nvPr/>
        </p:nvSpPr>
        <p:spPr>
          <a:xfrm>
            <a:off x="1028700" y="2857500"/>
            <a:ext cx="16584970" cy="6740307"/>
          </a:xfrm>
          <a:prstGeom prst="rect">
            <a:avLst/>
          </a:prstGeom>
          <a:noFill/>
        </p:spPr>
        <p:txBody>
          <a:bodyPr wrap="square">
            <a:spAutoFit/>
          </a:bodyPr>
          <a:lstStyle/>
          <a:p>
            <a:pPr rtl="0">
              <a:buNone/>
            </a:pPr>
            <a:r>
              <a:rPr lang="en-US" sz="4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purpose of the exercise is twofold: first, to simulate the process developmental biologists go through in the laboratory when observing a novel mutant, and second, to help you think about downstream physiological effects of loss of function of various genes.</a:t>
            </a:r>
            <a:endParaRPr lang="en-US" sz="4800" b="0" dirty="0">
              <a:effectLst/>
              <a:latin typeface="Open Sans" panose="020B0606030504020204" pitchFamily="34" charset="0"/>
              <a:ea typeface="Open Sans" panose="020B0606030504020204" pitchFamily="34" charset="0"/>
              <a:cs typeface="Open Sans" panose="020B0606030504020204" pitchFamily="34" charset="0"/>
            </a:endParaRPr>
          </a:p>
          <a:p>
            <a:pPr rtl="0">
              <a:buNone/>
            </a:pPr>
            <a:endParaRPr lang="en-US" sz="4800" b="0" dirty="0">
              <a:effectLst/>
              <a:latin typeface="Open Sans" panose="020B0606030504020204" pitchFamily="34" charset="0"/>
              <a:ea typeface="Open Sans" panose="020B0606030504020204" pitchFamily="34" charset="0"/>
              <a:cs typeface="Open Sans" panose="020B0606030504020204" pitchFamily="34" charset="0"/>
            </a:endParaRPr>
          </a:p>
          <a:p>
            <a:pPr rtl="0">
              <a:buNone/>
            </a:pPr>
            <a:r>
              <a:rPr lang="en-US" sz="4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This assignment will help you practice the following skills:</a:t>
            </a:r>
            <a:endParaRPr lang="en-US" sz="4800" b="0" dirty="0">
              <a:effectLst/>
              <a:latin typeface="Open Sans" panose="020B0606030504020204" pitchFamily="34" charset="0"/>
              <a:ea typeface="Open Sans" panose="020B0606030504020204" pitchFamily="34" charset="0"/>
              <a:cs typeface="Open Sans" panose="020B0606030504020204" pitchFamily="34" charset="0"/>
            </a:endParaRPr>
          </a:p>
          <a:p>
            <a:pPr rtl="0" fontAlgn="base">
              <a:buFont typeface="Arial" panose="020B0604020202020204" pitchFamily="34" charset="0"/>
              <a:buChar char="•"/>
            </a:pPr>
            <a:r>
              <a:rPr lang="en-US" sz="4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Observing and describing a mutant phenotype as compared to wild-type organisms….</a:t>
            </a:r>
          </a:p>
        </p:txBody>
      </p:sp>
    </p:spTree>
    <p:extLst>
      <p:ext uri="{BB962C8B-B14F-4D97-AF65-F5344CB8AC3E}">
        <p14:creationId xmlns:p14="http://schemas.microsoft.com/office/powerpoint/2010/main" val="2881579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12C92-4953-48AC-E894-6C95550C80AF}"/>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2DFBBB04-C16F-A86F-04B8-5503C13E8F14}"/>
              </a:ext>
            </a:extLst>
          </p:cNvPr>
          <p:cNvSpPr txBox="1"/>
          <p:nvPr/>
        </p:nvSpPr>
        <p:spPr>
          <a:xfrm>
            <a:off x="1028700" y="1717353"/>
            <a:ext cx="10858500" cy="909736"/>
          </a:xfrm>
          <a:prstGeom prst="rect">
            <a:avLst/>
          </a:prstGeom>
        </p:spPr>
        <p:txBody>
          <a:bodyPr wrap="square" lIns="0" tIns="0" rIns="0" bIns="0" rtlCol="0" anchor="t">
            <a:spAutoFit/>
          </a:bodyPr>
          <a:lstStyle/>
          <a:p>
            <a:pPr>
              <a:lnSpc>
                <a:spcPts val="7560"/>
              </a:lnSpc>
            </a:pPr>
            <a:r>
              <a:rPr lang="en-US" sz="5400" dirty="0">
                <a:solidFill>
                  <a:srgbClr val="000000"/>
                </a:solidFill>
                <a:latin typeface="Open Sans Extra Bold"/>
              </a:rPr>
              <a:t>Task(s)</a:t>
            </a:r>
          </a:p>
        </p:txBody>
      </p:sp>
      <p:sp>
        <p:nvSpPr>
          <p:cNvPr id="3" name="TextBox 3">
            <a:extLst>
              <a:ext uri="{FF2B5EF4-FFF2-40B4-BE49-F238E27FC236}">
                <a16:creationId xmlns:a16="http://schemas.microsoft.com/office/drawing/2014/main" id="{F7846125-81BC-696C-F47A-03C4DFF9C107}"/>
              </a:ext>
            </a:extLst>
          </p:cNvPr>
          <p:cNvSpPr txBox="1"/>
          <p:nvPr/>
        </p:nvSpPr>
        <p:spPr>
          <a:xfrm>
            <a:off x="1028700" y="3086100"/>
            <a:ext cx="16584970" cy="6370975"/>
          </a:xfrm>
          <a:prstGeom prst="rect">
            <a:avLst/>
          </a:prstGeom>
        </p:spPr>
        <p:txBody>
          <a:bodyPr wrap="square" lIns="0" tIns="0" rIns="0" bIns="0" rtlCol="0" anchor="t">
            <a:spAutoFit/>
          </a:bodyPr>
          <a:lstStyle/>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Does the kind of assignment make sense, given its purpose?</a:t>
            </a:r>
          </a:p>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How can you make the genre or type of assignment explicit?</a:t>
            </a:r>
          </a:p>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Who is the audience and what role(s), if any, should students inhabit?</a:t>
            </a:r>
          </a:p>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Is there </a:t>
            </a:r>
            <a:r>
              <a:rPr lang="en-US" sz="4600" b="1" dirty="0">
                <a:latin typeface="Open Sans" panose="020B0606030504020204" pitchFamily="34" charset="0"/>
                <a:ea typeface="Open Sans" panose="020B0606030504020204" pitchFamily="34" charset="0"/>
                <a:cs typeface="Open Sans" panose="020B0606030504020204" pitchFamily="34" charset="0"/>
              </a:rPr>
              <a:t>an order or steps </a:t>
            </a:r>
            <a:r>
              <a:rPr lang="en-US" sz="4600" dirty="0">
                <a:latin typeface="Open Sans" panose="020B0606030504020204" pitchFamily="34" charset="0"/>
                <a:ea typeface="Open Sans" panose="020B0606030504020204" pitchFamily="34" charset="0"/>
                <a:cs typeface="Open Sans" panose="020B0606030504020204" pitchFamily="34" charset="0"/>
              </a:rPr>
              <a:t>that students should follow?</a:t>
            </a:r>
          </a:p>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Are there any pitfalls to avoid along the way? </a:t>
            </a:r>
          </a:p>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That is: What are you asking students to do and how?</a:t>
            </a:r>
          </a:p>
        </p:txBody>
      </p:sp>
      <p:pic>
        <p:nvPicPr>
          <p:cNvPr id="4" name="Picture 4">
            <a:extLst>
              <a:ext uri="{FF2B5EF4-FFF2-40B4-BE49-F238E27FC236}">
                <a16:creationId xmlns:a16="http://schemas.microsoft.com/office/drawing/2014/main" id="{69A07041-F661-D9FC-AE5E-35C94F77F053}"/>
              </a:ext>
            </a:extLst>
          </p:cNvPr>
          <p:cNvPicPr>
            <a:picLocks noChangeAspect="1"/>
          </p:cNvPicPr>
          <p:nvPr/>
        </p:nvPicPr>
        <p:blipFill>
          <a:blip r:embed="rId3"/>
          <a:srcRect/>
          <a:stretch>
            <a:fillRect/>
          </a:stretch>
        </p:blipFill>
        <p:spPr>
          <a:xfrm>
            <a:off x="14333556" y="435297"/>
            <a:ext cx="3280114" cy="1186805"/>
          </a:xfrm>
          <a:prstGeom prst="rect">
            <a:avLst/>
          </a:prstGeom>
        </p:spPr>
      </p:pic>
    </p:spTree>
    <p:extLst>
      <p:ext uri="{BB962C8B-B14F-4D97-AF65-F5344CB8AC3E}">
        <p14:creationId xmlns:p14="http://schemas.microsoft.com/office/powerpoint/2010/main" val="3265153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C494C-7CBB-27F7-459A-F261F4918030}"/>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0364C43F-12AE-02FF-71CA-E76CBBCEB495}"/>
              </a:ext>
            </a:extLst>
          </p:cNvPr>
          <p:cNvSpPr txBox="1"/>
          <p:nvPr/>
        </p:nvSpPr>
        <p:spPr>
          <a:xfrm>
            <a:off x="1028700" y="1717353"/>
            <a:ext cx="10858500" cy="909736"/>
          </a:xfrm>
          <a:prstGeom prst="rect">
            <a:avLst/>
          </a:prstGeom>
        </p:spPr>
        <p:txBody>
          <a:bodyPr wrap="square" lIns="0" tIns="0" rIns="0" bIns="0" rtlCol="0" anchor="t">
            <a:spAutoFit/>
          </a:bodyPr>
          <a:lstStyle/>
          <a:p>
            <a:pPr>
              <a:lnSpc>
                <a:spcPts val="7560"/>
              </a:lnSpc>
            </a:pPr>
            <a:r>
              <a:rPr lang="en-US" sz="5400" dirty="0">
                <a:solidFill>
                  <a:srgbClr val="000000"/>
                </a:solidFill>
                <a:latin typeface="Open Sans Extra Bold"/>
              </a:rPr>
              <a:t>Task EXAMPLE</a:t>
            </a:r>
          </a:p>
        </p:txBody>
      </p:sp>
      <p:pic>
        <p:nvPicPr>
          <p:cNvPr id="4" name="Picture 4">
            <a:extLst>
              <a:ext uri="{FF2B5EF4-FFF2-40B4-BE49-F238E27FC236}">
                <a16:creationId xmlns:a16="http://schemas.microsoft.com/office/drawing/2014/main" id="{066E8BD9-AB3A-4866-F0EA-E046783DAE25}"/>
              </a:ext>
            </a:extLst>
          </p:cNvPr>
          <p:cNvPicPr>
            <a:picLocks noChangeAspect="1"/>
          </p:cNvPicPr>
          <p:nvPr/>
        </p:nvPicPr>
        <p:blipFill>
          <a:blip r:embed="rId3"/>
          <a:srcRect/>
          <a:stretch>
            <a:fillRect/>
          </a:stretch>
        </p:blipFill>
        <p:spPr>
          <a:xfrm>
            <a:off x="14333556" y="435297"/>
            <a:ext cx="3280114" cy="1186805"/>
          </a:xfrm>
          <a:prstGeom prst="rect">
            <a:avLst/>
          </a:prstGeom>
        </p:spPr>
      </p:pic>
      <p:sp>
        <p:nvSpPr>
          <p:cNvPr id="6" name="TextBox 5">
            <a:extLst>
              <a:ext uri="{FF2B5EF4-FFF2-40B4-BE49-F238E27FC236}">
                <a16:creationId xmlns:a16="http://schemas.microsoft.com/office/drawing/2014/main" id="{55E050A5-897A-4C8B-0DEB-33D018DAE5C0}"/>
              </a:ext>
            </a:extLst>
          </p:cNvPr>
          <p:cNvSpPr txBox="1"/>
          <p:nvPr/>
        </p:nvSpPr>
        <p:spPr>
          <a:xfrm>
            <a:off x="1028700" y="2857500"/>
            <a:ext cx="16584970" cy="7171194"/>
          </a:xfrm>
          <a:prstGeom prst="rect">
            <a:avLst/>
          </a:prstGeom>
          <a:noFill/>
        </p:spPr>
        <p:txBody>
          <a:bodyPr wrap="square">
            <a:spAutoFit/>
          </a:bodyPr>
          <a:lstStyle/>
          <a:p>
            <a:r>
              <a:rPr lang="en-US" sz="4600" dirty="0">
                <a:latin typeface="Open Sans" panose="020B0606030504020204" pitchFamily="34" charset="0"/>
                <a:ea typeface="Open Sans" panose="020B0606030504020204" pitchFamily="34" charset="0"/>
                <a:cs typeface="Open Sans" panose="020B0606030504020204" pitchFamily="34" charset="0"/>
              </a:rPr>
              <a:t>This exercise asks you to think about a series of C. elegans mutants. All of these mutants survive to adulthood, but display phenotypes that are based on underlying developmental defects. For each mutant, examine the images and watch the associated video (linked on Blackboard). Then, answer the following questions for each mutant:</a:t>
            </a:r>
          </a:p>
          <a:p>
            <a:r>
              <a:rPr lang="en-US" sz="4600" dirty="0">
                <a:latin typeface="Open Sans" panose="020B0606030504020204" pitchFamily="34" charset="0"/>
                <a:ea typeface="Open Sans" panose="020B0606030504020204" pitchFamily="34" charset="0"/>
                <a:cs typeface="Open Sans" panose="020B0606030504020204" pitchFamily="34" charset="0"/>
              </a:rPr>
              <a:t>1. Describe the phenotype of the mutant. How does it differ from wild type worms?</a:t>
            </a:r>
          </a:p>
          <a:p>
            <a:r>
              <a:rPr lang="en-US" sz="4600" dirty="0">
                <a:latin typeface="Open Sans" panose="020B0606030504020204" pitchFamily="34" charset="0"/>
                <a:ea typeface="Open Sans" panose="020B0606030504020204" pitchFamily="34" charset="0"/>
                <a:cs typeface="Open Sans" panose="020B0606030504020204" pitchFamily="34" charset="0"/>
              </a:rPr>
              <a:t>2….</a:t>
            </a:r>
          </a:p>
        </p:txBody>
      </p:sp>
    </p:spTree>
    <p:extLst>
      <p:ext uri="{BB962C8B-B14F-4D97-AF65-F5344CB8AC3E}">
        <p14:creationId xmlns:p14="http://schemas.microsoft.com/office/powerpoint/2010/main" val="203970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91D08-91C6-C1C8-03E5-FE37D2BF1ED7}"/>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4F79D116-318F-530D-3B84-7C2967DAB03A}"/>
              </a:ext>
            </a:extLst>
          </p:cNvPr>
          <p:cNvSpPr txBox="1"/>
          <p:nvPr/>
        </p:nvSpPr>
        <p:spPr>
          <a:xfrm>
            <a:off x="1028700" y="1717353"/>
            <a:ext cx="10858500" cy="909736"/>
          </a:xfrm>
          <a:prstGeom prst="rect">
            <a:avLst/>
          </a:prstGeom>
        </p:spPr>
        <p:txBody>
          <a:bodyPr wrap="square" lIns="0" tIns="0" rIns="0" bIns="0" rtlCol="0" anchor="t">
            <a:spAutoFit/>
          </a:bodyPr>
          <a:lstStyle/>
          <a:p>
            <a:pPr>
              <a:lnSpc>
                <a:spcPts val="7560"/>
              </a:lnSpc>
            </a:pPr>
            <a:r>
              <a:rPr lang="en-US" sz="5400" dirty="0">
                <a:solidFill>
                  <a:srgbClr val="000000"/>
                </a:solidFill>
                <a:latin typeface="Open Sans Extra Bold"/>
              </a:rPr>
              <a:t>Criteria</a:t>
            </a:r>
          </a:p>
        </p:txBody>
      </p:sp>
      <p:sp>
        <p:nvSpPr>
          <p:cNvPr id="3" name="TextBox 3">
            <a:extLst>
              <a:ext uri="{FF2B5EF4-FFF2-40B4-BE49-F238E27FC236}">
                <a16:creationId xmlns:a16="http://schemas.microsoft.com/office/drawing/2014/main" id="{175A303B-0351-2BA7-0BEF-8B96A8D565EA}"/>
              </a:ext>
            </a:extLst>
          </p:cNvPr>
          <p:cNvSpPr txBox="1"/>
          <p:nvPr/>
        </p:nvSpPr>
        <p:spPr>
          <a:xfrm>
            <a:off x="1028700" y="2810942"/>
            <a:ext cx="16584970" cy="6370975"/>
          </a:xfrm>
          <a:prstGeom prst="rect">
            <a:avLst/>
          </a:prstGeom>
        </p:spPr>
        <p:txBody>
          <a:bodyPr wrap="square" lIns="0" tIns="0" rIns="0" bIns="0" rtlCol="0" anchor="t">
            <a:spAutoFit/>
          </a:bodyPr>
          <a:lstStyle/>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By what </a:t>
            </a:r>
            <a:r>
              <a:rPr lang="en-US" sz="4600" b="1" dirty="0">
                <a:latin typeface="Open Sans" panose="020B0606030504020204" pitchFamily="34" charset="0"/>
                <a:ea typeface="Open Sans" panose="020B0606030504020204" pitchFamily="34" charset="0"/>
                <a:cs typeface="Open Sans" panose="020B0606030504020204" pitchFamily="34" charset="0"/>
              </a:rPr>
              <a:t>standards</a:t>
            </a:r>
            <a:r>
              <a:rPr lang="en-US" sz="4600" dirty="0">
                <a:latin typeface="Open Sans" panose="020B0606030504020204" pitchFamily="34" charset="0"/>
                <a:ea typeface="Open Sans" panose="020B0606030504020204" pitchFamily="34" charset="0"/>
                <a:cs typeface="Open Sans" panose="020B0606030504020204" pitchFamily="34" charset="0"/>
              </a:rPr>
              <a:t> will the assignment be graded?</a:t>
            </a:r>
          </a:p>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What checklist of expectations or requirements can guide students?</a:t>
            </a:r>
          </a:p>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Have these criteria been conveyed in advance?</a:t>
            </a:r>
          </a:p>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What opportunities will students have to practice before the deadline?</a:t>
            </a:r>
          </a:p>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Who will give feedback (maybe even besides you)?</a:t>
            </a:r>
          </a:p>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Are there multiple, ideally annotated examples to review?</a:t>
            </a:r>
          </a:p>
          <a:p>
            <a:pPr marL="685800" indent="-685800" fontAlgn="base">
              <a:buFont typeface="Arial" panose="020B0604020202020204" pitchFamily="34" charset="0"/>
              <a:buChar char="•"/>
            </a:pPr>
            <a:r>
              <a:rPr lang="en-US" sz="4600" dirty="0">
                <a:latin typeface="Open Sans" panose="020B0606030504020204" pitchFamily="34" charset="0"/>
                <a:ea typeface="Open Sans" panose="020B0606030504020204" pitchFamily="34" charset="0"/>
                <a:cs typeface="Open Sans" panose="020B0606030504020204" pitchFamily="34" charset="0"/>
              </a:rPr>
              <a:t>That is: how will the work be assessed?</a:t>
            </a:r>
          </a:p>
        </p:txBody>
      </p:sp>
      <p:pic>
        <p:nvPicPr>
          <p:cNvPr id="4" name="Picture 4">
            <a:extLst>
              <a:ext uri="{FF2B5EF4-FFF2-40B4-BE49-F238E27FC236}">
                <a16:creationId xmlns:a16="http://schemas.microsoft.com/office/drawing/2014/main" id="{580773C6-240E-77D8-438E-311FCD45029C}"/>
              </a:ext>
            </a:extLst>
          </p:cNvPr>
          <p:cNvPicPr>
            <a:picLocks noChangeAspect="1"/>
          </p:cNvPicPr>
          <p:nvPr/>
        </p:nvPicPr>
        <p:blipFill>
          <a:blip r:embed="rId3"/>
          <a:srcRect/>
          <a:stretch>
            <a:fillRect/>
          </a:stretch>
        </p:blipFill>
        <p:spPr>
          <a:xfrm>
            <a:off x="14333556" y="435297"/>
            <a:ext cx="3280114" cy="1186805"/>
          </a:xfrm>
          <a:prstGeom prst="rect">
            <a:avLst/>
          </a:prstGeom>
        </p:spPr>
      </p:pic>
    </p:spTree>
    <p:extLst>
      <p:ext uri="{BB962C8B-B14F-4D97-AF65-F5344CB8AC3E}">
        <p14:creationId xmlns:p14="http://schemas.microsoft.com/office/powerpoint/2010/main" val="632348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C9683-CDE7-5164-CC91-B1BB9AF552CB}"/>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F867CC7C-A1B2-D467-0F3C-B12A17DAB4C9}"/>
              </a:ext>
            </a:extLst>
          </p:cNvPr>
          <p:cNvSpPr txBox="1"/>
          <p:nvPr/>
        </p:nvSpPr>
        <p:spPr>
          <a:xfrm>
            <a:off x="1028700" y="1717353"/>
            <a:ext cx="10858500" cy="909736"/>
          </a:xfrm>
          <a:prstGeom prst="rect">
            <a:avLst/>
          </a:prstGeom>
        </p:spPr>
        <p:txBody>
          <a:bodyPr wrap="square" lIns="0" tIns="0" rIns="0" bIns="0" rtlCol="0" anchor="t">
            <a:spAutoFit/>
          </a:bodyPr>
          <a:lstStyle/>
          <a:p>
            <a:pPr>
              <a:lnSpc>
                <a:spcPts val="7560"/>
              </a:lnSpc>
            </a:pPr>
            <a:r>
              <a:rPr lang="en-US" sz="5400" dirty="0">
                <a:solidFill>
                  <a:srgbClr val="000000"/>
                </a:solidFill>
                <a:latin typeface="Open Sans Extra Bold"/>
              </a:rPr>
              <a:t>Criteria EXAMPLE</a:t>
            </a:r>
          </a:p>
        </p:txBody>
      </p:sp>
      <p:pic>
        <p:nvPicPr>
          <p:cNvPr id="4" name="Picture 4">
            <a:extLst>
              <a:ext uri="{FF2B5EF4-FFF2-40B4-BE49-F238E27FC236}">
                <a16:creationId xmlns:a16="http://schemas.microsoft.com/office/drawing/2014/main" id="{50F852A1-A71A-9278-A15F-2D17133886C2}"/>
              </a:ext>
            </a:extLst>
          </p:cNvPr>
          <p:cNvPicPr>
            <a:picLocks noChangeAspect="1"/>
          </p:cNvPicPr>
          <p:nvPr/>
        </p:nvPicPr>
        <p:blipFill>
          <a:blip r:embed="rId3"/>
          <a:srcRect/>
          <a:stretch>
            <a:fillRect/>
          </a:stretch>
        </p:blipFill>
        <p:spPr>
          <a:xfrm>
            <a:off x="14333556" y="435297"/>
            <a:ext cx="3280114" cy="1186805"/>
          </a:xfrm>
          <a:prstGeom prst="rect">
            <a:avLst/>
          </a:prstGeom>
        </p:spPr>
      </p:pic>
      <p:sp>
        <p:nvSpPr>
          <p:cNvPr id="6" name="TextBox 5">
            <a:extLst>
              <a:ext uri="{FF2B5EF4-FFF2-40B4-BE49-F238E27FC236}">
                <a16:creationId xmlns:a16="http://schemas.microsoft.com/office/drawing/2014/main" id="{ACD928C2-2456-B6D2-C49A-69CA4386BB41}"/>
              </a:ext>
            </a:extLst>
          </p:cNvPr>
          <p:cNvSpPr txBox="1"/>
          <p:nvPr/>
        </p:nvSpPr>
        <p:spPr>
          <a:xfrm>
            <a:off x="1028700" y="2857500"/>
            <a:ext cx="16584970" cy="7171194"/>
          </a:xfrm>
          <a:prstGeom prst="rect">
            <a:avLst/>
          </a:prstGeom>
          <a:noFill/>
        </p:spPr>
        <p:txBody>
          <a:bodyPr wrap="square">
            <a:spAutoFit/>
          </a:bodyPr>
          <a:lstStyle/>
          <a:p>
            <a:r>
              <a:rPr lang="en-US" sz="4600" dirty="0">
                <a:latin typeface="Open Sans" panose="020B0606030504020204" pitchFamily="34" charset="0"/>
                <a:ea typeface="Open Sans" panose="020B0606030504020204" pitchFamily="34" charset="0"/>
                <a:cs typeface="Open Sans" panose="020B0606030504020204" pitchFamily="34" charset="0"/>
              </a:rPr>
              <a:t>As scientists, we should strive for specificity and accuracy. As such, I encourage you to avoid vague descriptions or unclear hypotheses. Note that in the example given below, the student clearly describes the appearance of the worm’s movements and how they contrast with wild type…. Furthermore, her hypothesis (though ultimately incorrect) provides a direct physiological mechanism by which the phenotype could arise. Finally, she identifies the actual underlying cause and cites the related peer-reviewed primary journal article. Note also the citation style used….</a:t>
            </a:r>
          </a:p>
        </p:txBody>
      </p:sp>
    </p:spTree>
    <p:extLst>
      <p:ext uri="{BB962C8B-B14F-4D97-AF65-F5344CB8AC3E}">
        <p14:creationId xmlns:p14="http://schemas.microsoft.com/office/powerpoint/2010/main" val="3610785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9F935-093B-D279-4779-E45FDA77545E}"/>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5B6AE3AE-0D84-0BCD-7E9C-2B82225211F8}"/>
              </a:ext>
            </a:extLst>
          </p:cNvPr>
          <p:cNvSpPr txBox="1"/>
          <p:nvPr/>
        </p:nvSpPr>
        <p:spPr>
          <a:xfrm>
            <a:off x="1028700" y="1717353"/>
            <a:ext cx="10858500" cy="909736"/>
          </a:xfrm>
          <a:prstGeom prst="rect">
            <a:avLst/>
          </a:prstGeom>
        </p:spPr>
        <p:txBody>
          <a:bodyPr wrap="square" lIns="0" tIns="0" rIns="0" bIns="0" rtlCol="0" anchor="t">
            <a:spAutoFit/>
          </a:bodyPr>
          <a:lstStyle/>
          <a:p>
            <a:pPr>
              <a:lnSpc>
                <a:spcPts val="7560"/>
              </a:lnSpc>
            </a:pPr>
            <a:r>
              <a:rPr lang="en-US" sz="5400" dirty="0">
                <a:solidFill>
                  <a:srgbClr val="000000"/>
                </a:solidFill>
                <a:latin typeface="Open Sans Extra Bold"/>
              </a:rPr>
              <a:t>Putting It All Together</a:t>
            </a:r>
          </a:p>
        </p:txBody>
      </p:sp>
      <p:pic>
        <p:nvPicPr>
          <p:cNvPr id="4" name="Picture 4">
            <a:extLst>
              <a:ext uri="{FF2B5EF4-FFF2-40B4-BE49-F238E27FC236}">
                <a16:creationId xmlns:a16="http://schemas.microsoft.com/office/drawing/2014/main" id="{A7C8A439-D717-AA95-3566-6D10877D2623}"/>
              </a:ext>
            </a:extLst>
          </p:cNvPr>
          <p:cNvPicPr>
            <a:picLocks noChangeAspect="1"/>
          </p:cNvPicPr>
          <p:nvPr/>
        </p:nvPicPr>
        <p:blipFill>
          <a:blip r:embed="rId3"/>
          <a:srcRect/>
          <a:stretch>
            <a:fillRect/>
          </a:stretch>
        </p:blipFill>
        <p:spPr>
          <a:xfrm>
            <a:off x="14333556" y="435297"/>
            <a:ext cx="3280114" cy="1186805"/>
          </a:xfrm>
          <a:prstGeom prst="rect">
            <a:avLst/>
          </a:prstGeom>
        </p:spPr>
      </p:pic>
      <p:sp>
        <p:nvSpPr>
          <p:cNvPr id="5" name="TextBox 4">
            <a:extLst>
              <a:ext uri="{FF2B5EF4-FFF2-40B4-BE49-F238E27FC236}">
                <a16:creationId xmlns:a16="http://schemas.microsoft.com/office/drawing/2014/main" id="{9CBBE301-0599-221C-B238-48F975B34C44}"/>
              </a:ext>
            </a:extLst>
          </p:cNvPr>
          <p:cNvSpPr txBox="1"/>
          <p:nvPr/>
        </p:nvSpPr>
        <p:spPr>
          <a:xfrm>
            <a:off x="5610413" y="4991100"/>
            <a:ext cx="10363200" cy="800219"/>
          </a:xfrm>
          <a:prstGeom prst="rect">
            <a:avLst/>
          </a:prstGeom>
          <a:noFill/>
        </p:spPr>
        <p:txBody>
          <a:bodyPr wrap="square">
            <a:spAutoFit/>
          </a:bodyPr>
          <a:lstStyle/>
          <a:p>
            <a:pPr>
              <a:spcBef>
                <a:spcPts val="500"/>
              </a:spcBef>
            </a:pPr>
            <a:r>
              <a:rPr lang="en-US" sz="4600" dirty="0">
                <a:solidFill>
                  <a:srgbClr val="000000"/>
                </a:solidFill>
                <a:latin typeface="Open Sans" panose="020B0606030504020204" pitchFamily="34" charset="0"/>
                <a:ea typeface="Open Sans" panose="020B0606030504020204" pitchFamily="34" charset="0"/>
                <a:cs typeface="Open Sans" panose="020B0606030504020204" pitchFamily="34" charset="0"/>
                <a:hlinkClick r:id="rId4"/>
              </a:rPr>
              <a:t>Movie Review Assignment (Gravett)</a:t>
            </a:r>
            <a:endParaRPr lang="en-US" sz="4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08037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D9D1F-8CA1-55D2-AF5B-D726F5101D8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35B6CF7E-99AB-35CA-31A9-934CF5C51631}"/>
              </a:ext>
            </a:extLst>
          </p:cNvPr>
          <p:cNvSpPr txBox="1"/>
          <p:nvPr/>
        </p:nvSpPr>
        <p:spPr>
          <a:xfrm>
            <a:off x="1028700" y="1717353"/>
            <a:ext cx="10858500" cy="909736"/>
          </a:xfrm>
          <a:prstGeom prst="rect">
            <a:avLst/>
          </a:prstGeom>
        </p:spPr>
        <p:txBody>
          <a:bodyPr wrap="square" lIns="0" tIns="0" rIns="0" bIns="0" rtlCol="0" anchor="t">
            <a:spAutoFit/>
          </a:bodyPr>
          <a:lstStyle/>
          <a:p>
            <a:pPr>
              <a:lnSpc>
                <a:spcPts val="7560"/>
              </a:lnSpc>
            </a:pPr>
            <a:r>
              <a:rPr lang="en-US" sz="5400" dirty="0">
                <a:solidFill>
                  <a:srgbClr val="000000"/>
                </a:solidFill>
                <a:latin typeface="Open Sans Extra Bold"/>
                <a:hlinkClick r:id="rId3"/>
              </a:rPr>
              <a:t>Measuring Transparency</a:t>
            </a:r>
            <a:endParaRPr lang="en-US" sz="5400" dirty="0">
              <a:solidFill>
                <a:srgbClr val="000000"/>
              </a:solidFill>
              <a:latin typeface="Open Sans Extra Bold"/>
            </a:endParaRPr>
          </a:p>
        </p:txBody>
      </p:sp>
      <p:pic>
        <p:nvPicPr>
          <p:cNvPr id="4" name="Picture 4">
            <a:extLst>
              <a:ext uri="{FF2B5EF4-FFF2-40B4-BE49-F238E27FC236}">
                <a16:creationId xmlns:a16="http://schemas.microsoft.com/office/drawing/2014/main" id="{F1E6A164-EAA8-2086-235C-7A4ABABC0AB9}"/>
              </a:ext>
            </a:extLst>
          </p:cNvPr>
          <p:cNvPicPr>
            <a:picLocks noChangeAspect="1"/>
          </p:cNvPicPr>
          <p:nvPr/>
        </p:nvPicPr>
        <p:blipFill>
          <a:blip r:embed="rId4"/>
          <a:srcRect/>
          <a:stretch>
            <a:fillRect/>
          </a:stretch>
        </p:blipFill>
        <p:spPr>
          <a:xfrm>
            <a:off x="14333556" y="435297"/>
            <a:ext cx="3280114" cy="1186805"/>
          </a:xfrm>
          <a:prstGeom prst="rect">
            <a:avLst/>
          </a:prstGeom>
        </p:spPr>
      </p:pic>
      <p:pic>
        <p:nvPicPr>
          <p:cNvPr id="3074" name="Picture 2" descr="Screenshot of article webpage &quot;Measuring Transparency: A Learning-Focused Assignment Rubric&quot; in the journal To Improve the Academy">
            <a:extLst>
              <a:ext uri="{FF2B5EF4-FFF2-40B4-BE49-F238E27FC236}">
                <a16:creationId xmlns:a16="http://schemas.microsoft.com/office/drawing/2014/main" id="{0C5DEEDC-8F0A-7F0C-0838-E2DE703FB0A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934" t="25626" r="10577" b="34947"/>
          <a:stretch>
            <a:fillRect/>
          </a:stretch>
        </p:blipFill>
        <p:spPr bwMode="auto">
          <a:xfrm>
            <a:off x="1028700" y="3924300"/>
            <a:ext cx="16294545" cy="4192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093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92368-C66C-A49B-AB78-646974D62E98}"/>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A7A98F50-E1EE-0696-84DD-C9CD269DF373}"/>
              </a:ext>
            </a:extLst>
          </p:cNvPr>
          <p:cNvSpPr txBox="1"/>
          <p:nvPr/>
        </p:nvSpPr>
        <p:spPr>
          <a:xfrm>
            <a:off x="1028700" y="1717353"/>
            <a:ext cx="10858500" cy="909736"/>
          </a:xfrm>
          <a:prstGeom prst="rect">
            <a:avLst/>
          </a:prstGeom>
        </p:spPr>
        <p:txBody>
          <a:bodyPr wrap="square" lIns="0" tIns="0" rIns="0" bIns="0" rtlCol="0" anchor="t">
            <a:spAutoFit/>
          </a:bodyPr>
          <a:lstStyle/>
          <a:p>
            <a:pPr>
              <a:lnSpc>
                <a:spcPts val="7560"/>
              </a:lnSpc>
            </a:pPr>
            <a:r>
              <a:rPr lang="en-US" sz="5400" dirty="0">
                <a:solidFill>
                  <a:srgbClr val="000000"/>
                </a:solidFill>
                <a:latin typeface="Open Sans Extra Bold"/>
              </a:rPr>
              <a:t>Questions or Discussion?</a:t>
            </a:r>
          </a:p>
        </p:txBody>
      </p:sp>
      <p:pic>
        <p:nvPicPr>
          <p:cNvPr id="4" name="Picture 4">
            <a:extLst>
              <a:ext uri="{FF2B5EF4-FFF2-40B4-BE49-F238E27FC236}">
                <a16:creationId xmlns:a16="http://schemas.microsoft.com/office/drawing/2014/main" id="{4D2FF9D3-0329-78CB-4321-1D92E4E563B5}"/>
              </a:ext>
            </a:extLst>
          </p:cNvPr>
          <p:cNvPicPr>
            <a:picLocks noChangeAspect="1"/>
          </p:cNvPicPr>
          <p:nvPr/>
        </p:nvPicPr>
        <p:blipFill>
          <a:blip r:embed="rId3"/>
          <a:srcRect/>
          <a:stretch>
            <a:fillRect/>
          </a:stretch>
        </p:blipFill>
        <p:spPr>
          <a:xfrm>
            <a:off x="14333556" y="435297"/>
            <a:ext cx="3280114" cy="1186805"/>
          </a:xfrm>
          <a:prstGeom prst="rect">
            <a:avLst/>
          </a:prstGeom>
        </p:spPr>
      </p:pic>
      <p:sp>
        <p:nvSpPr>
          <p:cNvPr id="5" name="TextBox 4">
            <a:extLst>
              <a:ext uri="{FF2B5EF4-FFF2-40B4-BE49-F238E27FC236}">
                <a16:creationId xmlns:a16="http://schemas.microsoft.com/office/drawing/2014/main" id="{E2B32374-EB58-0462-B0AD-F100BA694E5F}"/>
              </a:ext>
            </a:extLst>
          </p:cNvPr>
          <p:cNvSpPr txBox="1"/>
          <p:nvPr/>
        </p:nvSpPr>
        <p:spPr>
          <a:xfrm>
            <a:off x="5029200" y="4914900"/>
            <a:ext cx="11244244" cy="2215991"/>
          </a:xfrm>
          <a:prstGeom prst="rect">
            <a:avLst/>
          </a:prstGeom>
          <a:noFill/>
        </p:spPr>
        <p:txBody>
          <a:bodyPr wrap="square">
            <a:spAutoFit/>
          </a:bodyPr>
          <a:lstStyle/>
          <a:p>
            <a:pPr rtl="0">
              <a:spcBef>
                <a:spcPts val="500"/>
              </a:spcBef>
              <a:buNone/>
            </a:pPr>
            <a:r>
              <a:rPr lang="en-US" sz="46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 can be reached at </a:t>
            </a:r>
            <a:r>
              <a:rPr lang="en-US" sz="4600" b="0" i="0" u="sng" strike="noStrike" dirty="0">
                <a:solidFill>
                  <a:srgbClr val="0563C1"/>
                </a:solidFill>
                <a:effectLst/>
                <a:latin typeface="Open Sans" panose="020B0606030504020204" pitchFamily="34" charset="0"/>
                <a:ea typeface="Open Sans" panose="020B0606030504020204" pitchFamily="34" charset="0"/>
                <a:cs typeface="Open Sans" panose="020B0606030504020204" pitchFamily="34" charset="0"/>
                <a:hlinkClick r:id="rId4"/>
              </a:rPr>
              <a:t>graveteo@jmu.edu</a:t>
            </a:r>
            <a:r>
              <a:rPr lang="en-US" sz="46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for further conversation about transparent assignments!</a:t>
            </a:r>
            <a:endParaRPr lang="en-US" sz="4600" b="0" dirty="0">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92179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8F274066-BAC2-4702-B0F4-F767C4555365}"/>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961" t="10395" r="83057" b="24983"/>
          <a:stretch/>
        </p:blipFill>
        <p:spPr>
          <a:xfrm>
            <a:off x="-762000" y="0"/>
            <a:ext cx="7315200" cy="10287000"/>
          </a:xfrm>
          <a:prstGeom prst="rect">
            <a:avLst/>
          </a:prstGeom>
        </p:spPr>
      </p:pic>
      <p:grpSp>
        <p:nvGrpSpPr>
          <p:cNvPr id="3" name="Group 3"/>
          <p:cNvGrpSpPr/>
          <p:nvPr/>
        </p:nvGrpSpPr>
        <p:grpSpPr>
          <a:xfrm>
            <a:off x="1874035" y="1233332"/>
            <a:ext cx="5964110" cy="7820336"/>
            <a:chOff x="0" y="0"/>
            <a:chExt cx="7952147" cy="10427115"/>
          </a:xfrm>
        </p:grpSpPr>
        <p:pic>
          <p:nvPicPr>
            <p:cNvPr id="4" name="Picture 4"/>
            <p:cNvPicPr>
              <a:picLocks noChangeAspect="1"/>
            </p:cNvPicPr>
            <p:nvPr/>
          </p:nvPicPr>
          <p:blipFill>
            <a:blip r:embed="rId4"/>
            <a:srcRect l="48951" r="8149"/>
            <a:stretch>
              <a:fillRect/>
            </a:stretch>
          </p:blipFill>
          <p:spPr>
            <a:xfrm>
              <a:off x="0" y="0"/>
              <a:ext cx="7952147" cy="10427115"/>
            </a:xfrm>
            <a:prstGeom prst="rect">
              <a:avLst/>
            </a:prstGeom>
          </p:spPr>
        </p:pic>
      </p:grpSp>
      <p:pic>
        <p:nvPicPr>
          <p:cNvPr id="5" name="Picture 5"/>
          <p:cNvPicPr>
            <a:picLocks noChangeAspect="1"/>
          </p:cNvPicPr>
          <p:nvPr/>
        </p:nvPicPr>
        <p:blipFill>
          <a:blip r:embed="rId5"/>
          <a:srcRect/>
          <a:stretch>
            <a:fillRect/>
          </a:stretch>
        </p:blipFill>
        <p:spPr>
          <a:xfrm>
            <a:off x="8743220" y="1282524"/>
            <a:ext cx="7494617" cy="2711689"/>
          </a:xfrm>
          <a:prstGeom prst="rect">
            <a:avLst/>
          </a:prstGeom>
        </p:spPr>
      </p:pic>
      <p:sp>
        <p:nvSpPr>
          <p:cNvPr id="7" name="TextBox 7"/>
          <p:cNvSpPr txBox="1"/>
          <p:nvPr/>
        </p:nvSpPr>
        <p:spPr>
          <a:xfrm>
            <a:off x="8785887" y="4159645"/>
            <a:ext cx="7628079" cy="444132"/>
          </a:xfrm>
          <a:prstGeom prst="rect">
            <a:avLst/>
          </a:prstGeom>
        </p:spPr>
        <p:txBody>
          <a:bodyPr lIns="0" tIns="0" rIns="0" bIns="0" rtlCol="0" anchor="t">
            <a:spAutoFit/>
          </a:bodyPr>
          <a:lstStyle/>
          <a:p>
            <a:pPr algn="just">
              <a:lnSpc>
                <a:spcPts val="3697"/>
              </a:lnSpc>
            </a:pPr>
            <a:r>
              <a:rPr lang="en-US" sz="2641" spc="681">
                <a:solidFill>
                  <a:srgbClr val="000000"/>
                </a:solidFill>
                <a:latin typeface="Open Sans"/>
              </a:rPr>
              <a:t>Develop your teaching your way</a:t>
            </a:r>
          </a:p>
        </p:txBody>
      </p:sp>
      <p:sp>
        <p:nvSpPr>
          <p:cNvPr id="8" name="TextBox 8"/>
          <p:cNvSpPr txBox="1"/>
          <p:nvPr/>
        </p:nvSpPr>
        <p:spPr>
          <a:xfrm>
            <a:off x="8721886" y="5623209"/>
            <a:ext cx="7451950" cy="1309369"/>
          </a:xfrm>
          <a:prstGeom prst="rect">
            <a:avLst/>
          </a:prstGeom>
        </p:spPr>
        <p:txBody>
          <a:bodyPr lIns="0" tIns="0" rIns="0" bIns="0" rtlCol="0" anchor="t">
            <a:spAutoFit/>
          </a:bodyPr>
          <a:lstStyle/>
          <a:p>
            <a:pPr algn="ctr">
              <a:lnSpc>
                <a:spcPts val="10780"/>
              </a:lnSpc>
            </a:pPr>
            <a:r>
              <a:rPr lang="en-US" sz="7700" dirty="0">
                <a:solidFill>
                  <a:srgbClr val="000000"/>
                </a:solidFill>
                <a:latin typeface="Open Sans Extra Bold"/>
              </a:rPr>
              <a:t>Thank you!</a:t>
            </a:r>
          </a:p>
        </p:txBody>
      </p:sp>
      <p:sp>
        <p:nvSpPr>
          <p:cNvPr id="9" name="TextBox 9"/>
          <p:cNvSpPr txBox="1"/>
          <p:nvPr/>
        </p:nvSpPr>
        <p:spPr>
          <a:xfrm>
            <a:off x="8700553" y="8341199"/>
            <a:ext cx="7494617" cy="712469"/>
          </a:xfrm>
          <a:prstGeom prst="rect">
            <a:avLst/>
          </a:prstGeom>
        </p:spPr>
        <p:txBody>
          <a:bodyPr lIns="0" tIns="0" rIns="0" bIns="0" rtlCol="0" anchor="t">
            <a:spAutoFit/>
          </a:bodyPr>
          <a:lstStyle/>
          <a:p>
            <a:pPr algn="ctr">
              <a:lnSpc>
                <a:spcPts val="5880"/>
              </a:lnSpc>
            </a:pPr>
            <a:r>
              <a:rPr lang="en-US" sz="4200">
                <a:solidFill>
                  <a:srgbClr val="000000"/>
                </a:solidFill>
                <a:latin typeface="Open Sans"/>
              </a:rPr>
              <a:t>support@onehe.org</a:t>
            </a:r>
          </a:p>
        </p:txBody>
      </p:sp>
      <p:sp>
        <p:nvSpPr>
          <p:cNvPr id="11" name="TextBox 6">
            <a:extLst>
              <a:ext uri="{FF2B5EF4-FFF2-40B4-BE49-F238E27FC236}">
                <a16:creationId xmlns:a16="http://schemas.microsoft.com/office/drawing/2014/main" id="{3444B899-22BA-447D-BF52-3FF8BD655892}"/>
              </a:ext>
            </a:extLst>
          </p:cNvPr>
          <p:cNvSpPr txBox="1"/>
          <p:nvPr/>
        </p:nvSpPr>
        <p:spPr>
          <a:xfrm>
            <a:off x="-4572000" y="9400875"/>
            <a:ext cx="10248662" cy="538918"/>
          </a:xfrm>
          <a:prstGeom prst="rect">
            <a:avLst/>
          </a:prstGeom>
        </p:spPr>
        <p:txBody>
          <a:bodyPr lIns="0" tIns="0" rIns="0" bIns="0" rtlCol="0" anchor="t">
            <a:spAutoFit/>
          </a:bodyPr>
          <a:lstStyle/>
          <a:p>
            <a:pPr algn="r">
              <a:lnSpc>
                <a:spcPts val="4420"/>
              </a:lnSpc>
            </a:pPr>
            <a:r>
              <a:rPr lang="en-US" sz="3157" spc="814" dirty="0">
                <a:solidFill>
                  <a:srgbClr val="FFFFFF"/>
                </a:solidFill>
                <a:latin typeface="Open Sans Bold"/>
              </a:rPr>
              <a:t>www.onehe.org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45F357705328D4FB0C08C22F13FBB4D" ma:contentTypeVersion="22" ma:contentTypeDescription="Create a new document." ma:contentTypeScope="" ma:versionID="caf13575b1913a73dc68a7373147998f">
  <xsd:schema xmlns:xsd="http://www.w3.org/2001/XMLSchema" xmlns:xs="http://www.w3.org/2001/XMLSchema" xmlns:p="http://schemas.microsoft.com/office/2006/metadata/properties" xmlns:ns2="cd659ce7-53d2-4366-baa9-4185c6b1a637" xmlns:ns3="adf8f49e-6e9d-49fc-84f2-57ad318e6d0b" targetNamespace="http://schemas.microsoft.com/office/2006/metadata/properties" ma:root="true" ma:fieldsID="6edd3cd6aff82da4681c5f877a8a99ca" ns2:_="" ns3:_="">
    <xsd:import namespace="cd659ce7-53d2-4366-baa9-4185c6b1a637"/>
    <xsd:import namespace="adf8f49e-6e9d-49fc-84f2-57ad318e6d0b"/>
    <xsd:element name="properties">
      <xsd:complexType>
        <xsd:sequence>
          <xsd:element name="documentManagement">
            <xsd:complexType>
              <xsd:all>
                <xsd:element ref="ns2:Customer_x0020_name" minOccurs="0"/>
                <xsd:element ref="ns2:Document_x0020_type" minOccurs="0"/>
                <xsd:element ref="ns2:Doc_x0020_date" minOccurs="0"/>
                <xsd:element ref="ns2:test" minOccurs="0"/>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659ce7-53d2-4366-baa9-4185c6b1a637" elementFormDefault="qualified">
    <xsd:import namespace="http://schemas.microsoft.com/office/2006/documentManagement/types"/>
    <xsd:import namespace="http://schemas.microsoft.com/office/infopath/2007/PartnerControls"/>
    <xsd:element name="Customer_x0020_name" ma:index="1" nillable="true" ma:displayName="Customer name" ma:format="Dropdown" ma:internalName="Customer_x0020_name">
      <xsd:simpleType>
        <xsd:union memberTypes="dms:Text">
          <xsd:simpleType>
            <xsd:restriction base="dms:Choice">
              <xsd:enumeration value="AAC&amp;U Future Leaders"/>
              <xsd:enumeration value="AIM"/>
              <xsd:enumeration value="AIMS Community College"/>
              <xsd:enumeration value="AISNE"/>
              <xsd:enumeration value="Alamo Colleges District"/>
              <xsd:enumeration value="Australian Institute of Professional Counsellors"/>
              <xsd:enumeration value="Bloomsburg University (TALE)"/>
              <xsd:enumeration value="Boise State University"/>
              <xsd:enumeration value="Bond University"/>
              <xsd:enumeration value="Briar Cliff University"/>
              <xsd:enumeration value="Buena Vista University"/>
              <xsd:enumeration value="Butler University"/>
              <xsd:enumeration value="CA ANZ"/>
              <xsd:enumeration value="Cal Poly Pomona"/>
              <xsd:enumeration value="Cal State Polytechnic"/>
              <xsd:enumeration value="California State University Channel Islands"/>
              <xsd:enumeration value="California State University, Bakersfield"/>
              <xsd:enumeration value="Clayton State University"/>
              <xsd:enumeration value="Clemson University, South Carolina"/>
              <xsd:enumeration value="Colarado Northwestern Community College"/>
              <xsd:enumeration value="Community College of Allegheny County"/>
              <xsd:enumeration value="Concordia College"/>
              <xsd:enumeration value="Connecticut College"/>
              <xsd:enumeration value="Copehnhagen Business School"/>
              <xsd:enumeration value="Cuyahoga Community College"/>
              <xsd:enumeration value="Education Centre of Australia"/>
              <xsd:enumeration value="Endeavour"/>
              <xsd:enumeration value="Equals International"/>
              <xsd:enumeration value="&quot;Florida International University"/>
              <xsd:enumeration value="&quot;"/>
              <xsd:enumeration value="George Washington University"/>
              <xsd:enumeration value="Hood College"/>
              <xsd:enumeration value="Huntingdon College"/>
              <xsd:enumeration value="ICMS"/>
              <xsd:enumeration value="IU Kelley School of Business"/>
              <xsd:enumeration value="J. Sargeant Reynolds Community College (JSRCC)"/>
              <xsd:enumeration value="James Madison University"/>
              <xsd:enumeration value="&quot;Keene State College"/>
              <xsd:enumeration value="&quot;"/>
              <xsd:enumeration value="Kent State University"/>
              <xsd:enumeration value="Lane Community College"/>
              <xsd:enumeration value="Lorain County Community College"/>
              <xsd:enumeration value="Loyola University Chicago"/>
              <xsd:enumeration value="Missouri University of Science and Technology"/>
              <xsd:enumeration value="Missouri University of Science and Technology"/>
              <xsd:enumeration value="Morgan State University"/>
              <xsd:enumeration value="Morgan State University trial"/>
              <xsd:enumeration value="NC State University"/>
              <xsd:enumeration value="NextEd Group"/>
              <xsd:enumeration value="Oakton Community College"/>
              <xsd:enumeration value="Penn State University Behrend"/>
              <xsd:enumeration value="Providence College"/>
              <xsd:enumeration value="Qatar University"/>
              <xsd:enumeration value="Simpson College"/>
              <xsd:enumeration value="Southampton Solent University"/>
              <xsd:enumeration value="Southern University and A&amp;M College"/>
              <xsd:enumeration value="Spelman College"/>
              <xsd:enumeration value="Springfield College"/>
              <xsd:enumeration value="St Louis Community College"/>
              <xsd:enumeration value="Texas State University"/>
              <xsd:enumeration value="Torrens University"/>
              <xsd:enumeration value="University of California, Riverside"/>
              <xsd:enumeration value="University of Missouri System"/>
              <xsd:enumeration value="University of Missouri-Columbia"/>
              <xsd:enumeration value="University of Missouri-Kansas City"/>
              <xsd:enumeration value="University of Missouri-St Louis"/>
              <xsd:enumeration value="University of New Mexico"/>
              <xsd:enumeration value="University of South Florida"/>
              <xsd:enumeration value="University of Southern California"/>
              <xsd:enumeration value="University of Washington, Bothell"/>
              <xsd:enumeration value="University System of Georgia"/>
              <xsd:enumeration value="UNT Dallas"/>
              <xsd:enumeration value="Wentworth Institute of Higher Education"/>
              <xsd:enumeration value="West Chester University"/>
              <xsd:enumeration value="Western Michigan University"/>
              <xsd:enumeration value="Westminster College"/>
              <xsd:enumeration value="Wofford College"/>
              <xsd:enumeration value="Yakima Valley College"/>
            </xsd:restriction>
          </xsd:simpleType>
        </xsd:union>
      </xsd:simpleType>
    </xsd:element>
    <xsd:element name="Document_x0020_type" ma:index="2" nillable="true" ma:displayName="Document type" ma:default="Blog post" ma:format="Dropdown" ma:internalName="Document_x0020_type">
      <xsd:simpleType>
        <xsd:union memberTypes="dms:Text">
          <xsd:simpleType>
            <xsd:restriction base="dms:Choice">
              <xsd:enumeration value="Blog post"/>
              <xsd:enumeration value="Email"/>
              <xsd:enumeration value="Service agreement draft"/>
              <xsd:enumeration value="Service agreement signed"/>
              <xsd:enumeration value="Course"/>
              <xsd:enumeration value="Logo"/>
              <xsd:enumeration value="Profile image"/>
              <xsd:enumeration value="Course or resource image"/>
              <xsd:enumeration value="Feature image"/>
              <xsd:enumeration value="Project plan"/>
            </xsd:restriction>
          </xsd:simpleType>
        </xsd:union>
      </xsd:simpleType>
    </xsd:element>
    <xsd:element name="Doc_x0020_date" ma:index="3" nillable="true" ma:displayName="Doc date" ma:format="DateOnly" ma:internalName="Doc_x0020_date">
      <xsd:simpleType>
        <xsd:restriction base="dms:DateTime"/>
      </xsd:simpleType>
    </xsd:element>
    <xsd:element name="test" ma:index="5" nillable="true" ma:displayName="Description " ma:format="Dropdown" ma:internalName="test">
      <xsd:simpleType>
        <xsd:restriction base="dms:Note">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003cc182-1fb9-4e3b-bd87-5b5371ca22d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8f49e-6e9d-49fc-84f2-57ad318e6d0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56a7a8a5-6750-46ff-af7b-f2637919280e}" ma:internalName="TaxCatchAll" ma:showField="CatchAllData" ma:web="adf8f49e-6e9d-49fc-84f2-57ad318e6d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est xmlns="cd659ce7-53d2-4366-baa9-4185c6b1a637" xsi:nil="true"/>
    <TaxCatchAll xmlns="adf8f49e-6e9d-49fc-84f2-57ad318e6d0b" xsi:nil="true"/>
    <lcf76f155ced4ddcb4097134ff3c332f xmlns="cd659ce7-53d2-4366-baa9-4185c6b1a637">
      <Terms xmlns="http://schemas.microsoft.com/office/infopath/2007/PartnerControls"/>
    </lcf76f155ced4ddcb4097134ff3c332f>
    <Customer_x0020_name xmlns="cd659ce7-53d2-4366-baa9-4185c6b1a637" xsi:nil="true"/>
    <Document_x0020_type xmlns="cd659ce7-53d2-4366-baa9-4185c6b1a637">Blog post</Document_x0020_type>
    <Doc_x0020_date xmlns="cd659ce7-53d2-4366-baa9-4185c6b1a637" xsi:nil="true"/>
  </documentManagement>
</p:properties>
</file>

<file path=customXml/itemProps1.xml><?xml version="1.0" encoding="utf-8"?>
<ds:datastoreItem xmlns:ds="http://schemas.openxmlformats.org/officeDocument/2006/customXml" ds:itemID="{8BD13FED-D7CF-4EB4-98CA-E487E2D84F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659ce7-53d2-4366-baa9-4185c6b1a637"/>
    <ds:schemaRef ds:uri="adf8f49e-6e9d-49fc-84f2-57ad318e6d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73CCCFF-E5BA-42FC-8A9A-E94B196419EE}">
  <ds:schemaRefs>
    <ds:schemaRef ds:uri="http://schemas.microsoft.com/sharepoint/v3/contenttype/forms"/>
  </ds:schemaRefs>
</ds:datastoreItem>
</file>

<file path=customXml/itemProps3.xml><?xml version="1.0" encoding="utf-8"?>
<ds:datastoreItem xmlns:ds="http://schemas.openxmlformats.org/officeDocument/2006/customXml" ds:itemID="{21FA4DFD-BD30-4192-A2C3-11965C21D51E}">
  <ds:schemaRefs>
    <ds:schemaRef ds:uri="http://schemas.microsoft.com/office/2006/metadata/properties"/>
    <ds:schemaRef ds:uri="http://schemas.microsoft.com/office/infopath/2007/PartnerControls"/>
    <ds:schemaRef ds:uri="cd659ce7-53d2-4366-baa9-4185c6b1a637"/>
    <ds:schemaRef ds:uri="adf8f49e-6e9d-49fc-84f2-57ad318e6d0b"/>
  </ds:schemaRefs>
</ds:datastoreItem>
</file>

<file path=docProps/app.xml><?xml version="1.0" encoding="utf-8"?>
<Properties xmlns="http://schemas.openxmlformats.org/officeDocument/2006/extended-properties" xmlns:vt="http://schemas.openxmlformats.org/officeDocument/2006/docPropsVTypes">
  <TotalTime>69</TotalTime>
  <Words>971</Words>
  <Application>Microsoft Office PowerPoint</Application>
  <PresentationFormat>Custom</PresentationFormat>
  <Paragraphs>92</Paragraphs>
  <Slides>14</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Aptos</vt:lpstr>
      <vt:lpstr>Open Sans Bold</vt:lpstr>
      <vt:lpstr>Wingdings</vt:lpstr>
      <vt:lpstr>Open Sans</vt:lpstr>
      <vt:lpstr>Open Sans Extra Bold</vt:lpstr>
      <vt:lpstr>Calibri</vt:lpstr>
      <vt:lpstr>Arial</vt:lpstr>
      <vt:lpstr>Open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OneHE slides</dc:title>
  <cp:lastModifiedBy>Gravett, Emily - graveteo</cp:lastModifiedBy>
  <cp:revision>26</cp:revision>
  <dcterms:created xsi:type="dcterms:W3CDTF">2006-08-16T00:00:00Z</dcterms:created>
  <dcterms:modified xsi:type="dcterms:W3CDTF">2025-09-09T11:23:13Z</dcterms:modified>
  <dc:identifier>DAE15UuEPnk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0x010100045F357705328D4FB0C08C22F13FBB4D</vt:lpwstr>
  </property>
  <property fmtid="{D5CDD505-2E9C-101B-9397-08002B2CF9AE}" pid="3" name="MediaServiceImageTags">
    <vt:lpwstr/>
  </property>
</Properties>
</file>