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Lst>
  <p:sldSz cy="10287000" cx="18288000"/>
  <p:notesSz cx="6858000" cy="9144000"/>
  <p:embeddedFontLst>
    <p:embeddedFont>
      <p:font typeface="Open Sans ExtraBold"/>
      <p:bold r:id="rId35"/>
      <p:boldItalic r:id="rId36"/>
    </p:embeddedFont>
    <p:embeddedFont>
      <p:font typeface="Chivo"/>
      <p:regular r:id="rId37"/>
      <p:bold r:id="rId38"/>
      <p:italic r:id="rId39"/>
      <p:boldItalic r:id="rId40"/>
    </p:embeddedFont>
    <p:embeddedFont>
      <p:font typeface="Barlow"/>
      <p:regular r:id="rId41"/>
      <p:bold r:id="rId42"/>
      <p:italic r:id="rId43"/>
      <p:boldItalic r:id="rId44"/>
    </p:embeddedFont>
    <p:embeddedFont>
      <p:font typeface="Open Sans"/>
      <p:bold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Chivo-boldItalic.fntdata"/><Relationship Id="rId20" Type="http://schemas.openxmlformats.org/officeDocument/2006/relationships/slide" Target="slides/slide15.xml"/><Relationship Id="rId42" Type="http://schemas.openxmlformats.org/officeDocument/2006/relationships/font" Target="fonts/Barlow-bold.fntdata"/><Relationship Id="rId41" Type="http://schemas.openxmlformats.org/officeDocument/2006/relationships/font" Target="fonts/Barlow-regular.fntdata"/><Relationship Id="rId22" Type="http://schemas.openxmlformats.org/officeDocument/2006/relationships/slide" Target="slides/slide17.xml"/><Relationship Id="rId44" Type="http://schemas.openxmlformats.org/officeDocument/2006/relationships/font" Target="fonts/Barlow-boldItalic.fntdata"/><Relationship Id="rId21" Type="http://schemas.openxmlformats.org/officeDocument/2006/relationships/slide" Target="slides/slide16.xml"/><Relationship Id="rId43" Type="http://schemas.openxmlformats.org/officeDocument/2006/relationships/font" Target="fonts/Barlow-italic.fntdata"/><Relationship Id="rId24" Type="http://schemas.openxmlformats.org/officeDocument/2006/relationships/slide" Target="slides/slide19.xml"/><Relationship Id="rId46" Type="http://schemas.openxmlformats.org/officeDocument/2006/relationships/font" Target="fonts/OpenSans-boldItalic.fntdata"/><Relationship Id="rId23" Type="http://schemas.openxmlformats.org/officeDocument/2006/relationships/slide" Target="slides/slide18.xml"/><Relationship Id="rId45"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font" Target="fonts/OpenSansExtraBold-bold.fntdata"/><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font" Target="fonts/Chivo-regular.fntdata"/><Relationship Id="rId14" Type="http://schemas.openxmlformats.org/officeDocument/2006/relationships/slide" Target="slides/slide9.xml"/><Relationship Id="rId36" Type="http://schemas.openxmlformats.org/officeDocument/2006/relationships/font" Target="fonts/OpenSansExtraBold-boldItalic.fntdata"/><Relationship Id="rId17" Type="http://schemas.openxmlformats.org/officeDocument/2006/relationships/slide" Target="slides/slide12.xml"/><Relationship Id="rId39" Type="http://schemas.openxmlformats.org/officeDocument/2006/relationships/font" Target="fonts/Chivo-italic.fntdata"/><Relationship Id="rId16" Type="http://schemas.openxmlformats.org/officeDocument/2006/relationships/slide" Target="slides/slide11.xml"/><Relationship Id="rId38" Type="http://schemas.openxmlformats.org/officeDocument/2006/relationships/font" Target="fonts/Chivo-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2e3f4d2fd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2e3f4d2fd7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2e3f4d2fd76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2e3f4d2fd76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e3f4d2fd7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2e3f4d2fd76_0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2e3f4d2fd7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g2e3f4d2fd76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2e3f4d2fd76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g2e3f4d2fd76_0_2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3e8d8644e8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g33e8d8644e8_0_32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3e8d8644e8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3e8d8644e8_1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3e8d8644e8_0_3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3e8d8644e8_0_3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3c4195548f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33c4195548f_2_1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3c4195548f_2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33c4195548f_2_32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3c4195548f_2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3c4195548f_2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e8d8644e8_0_3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e8d8644e8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c4195548f_2_9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3c4195548f_2_98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3c4195548f_2_6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g33c4195548f_2_65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33c4195548f_2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33c4195548f_2_99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3c4195548f_2_10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g33c4195548f_2_10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3c4195548f_2_10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3c4195548f_2_10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g33c4195548f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3c4195548f_1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3c96500bc8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33c96500bc8_0_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3c4195548f_2_10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33c4195548f_2_103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3c4195548f_2_10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g33c4195548f_2_10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3c4195548f_2_10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33c4195548f_2_10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3c4195548f_2_9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g33c4195548f_2_97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2e3f4d2fd76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g2e3f4d2fd76_0_6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2e3f4d2fd76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2e3f4d2fd76_0_4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9.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612775"/>
            <a:ext cx="5486400" cy="4114800"/>
          </a:xfrm>
          <a:prstGeom prst="rect">
            <a:avLst/>
          </a:prstGeom>
          <a:noFill/>
          <a:ln>
            <a:noFill/>
          </a:ln>
        </p:spPr>
      </p:sp>
      <p:sp>
        <p:nvSpPr>
          <p:cNvPr id="64" name="Google Shape;64;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80" name="Shape 80"/>
        <p:cNvGrpSpPr/>
        <p:nvPr/>
      </p:nvGrpSpPr>
      <p:grpSpPr>
        <a:xfrm>
          <a:off x="0" y="0"/>
          <a:ext cx="0" cy="0"/>
          <a:chOff x="0" y="0"/>
          <a:chExt cx="0" cy="0"/>
        </a:xfrm>
      </p:grpSpPr>
      <p:pic>
        <p:nvPicPr>
          <p:cNvPr id="81" name="Google Shape;81;p13"/>
          <p:cNvPicPr preferRelativeResize="0"/>
          <p:nvPr/>
        </p:nvPicPr>
        <p:blipFill>
          <a:blip r:embed="rId2">
            <a:alphaModFix amt="65000"/>
          </a:blip>
          <a:stretch>
            <a:fillRect/>
          </a:stretch>
        </p:blipFill>
        <p:spPr>
          <a:xfrm>
            <a:off x="0" y="0"/>
            <a:ext cx="18288000" cy="10287000"/>
          </a:xfrm>
          <a:prstGeom prst="rect">
            <a:avLst/>
          </a:prstGeom>
          <a:noFill/>
          <a:ln>
            <a:noFill/>
          </a:ln>
        </p:spPr>
      </p:pic>
      <p:grpSp>
        <p:nvGrpSpPr>
          <p:cNvPr id="82" name="Google Shape;82;p13"/>
          <p:cNvGrpSpPr/>
          <p:nvPr/>
        </p:nvGrpSpPr>
        <p:grpSpPr>
          <a:xfrm>
            <a:off x="-286899" y="493051"/>
            <a:ext cx="20437751" cy="8334651"/>
            <a:chOff x="-143449" y="246525"/>
            <a:chExt cx="10218876" cy="4167326"/>
          </a:xfrm>
        </p:grpSpPr>
        <p:pic>
          <p:nvPicPr>
            <p:cNvPr id="83" name="Google Shape;83;p13"/>
            <p:cNvPicPr preferRelativeResize="0"/>
            <p:nvPr/>
          </p:nvPicPr>
          <p:blipFill rotWithShape="1">
            <a:blip r:embed="rId3">
              <a:alphaModFix amt="70000"/>
            </a:blip>
            <a:srcRect b="28196" l="30644" r="30644" t="28196"/>
            <a:stretch/>
          </p:blipFill>
          <p:spPr>
            <a:xfrm>
              <a:off x="8030001" y="246525"/>
              <a:ext cx="2045426" cy="2304150"/>
            </a:xfrm>
            <a:prstGeom prst="rect">
              <a:avLst/>
            </a:prstGeom>
            <a:noFill/>
            <a:ln>
              <a:noFill/>
            </a:ln>
          </p:spPr>
        </p:pic>
        <p:pic>
          <p:nvPicPr>
            <p:cNvPr id="84" name="Google Shape;84;p13"/>
            <p:cNvPicPr preferRelativeResize="0"/>
            <p:nvPr/>
          </p:nvPicPr>
          <p:blipFill rotWithShape="1">
            <a:blip r:embed="rId3">
              <a:alphaModFix amt="70000"/>
            </a:blip>
            <a:srcRect b="28196" l="30644" r="30644" t="28196"/>
            <a:stretch/>
          </p:blipFill>
          <p:spPr>
            <a:xfrm>
              <a:off x="-143449" y="411275"/>
              <a:ext cx="622226" cy="700925"/>
            </a:xfrm>
            <a:prstGeom prst="rect">
              <a:avLst/>
            </a:prstGeom>
            <a:noFill/>
            <a:ln>
              <a:noFill/>
            </a:ln>
          </p:spPr>
        </p:pic>
        <p:pic>
          <p:nvPicPr>
            <p:cNvPr id="85" name="Google Shape;85;p13"/>
            <p:cNvPicPr preferRelativeResize="0"/>
            <p:nvPr/>
          </p:nvPicPr>
          <p:blipFill rotWithShape="1">
            <a:blip r:embed="rId3">
              <a:alphaModFix amt="70000"/>
            </a:blip>
            <a:srcRect b="28196" l="30644" r="30644" t="28196"/>
            <a:stretch/>
          </p:blipFill>
          <p:spPr>
            <a:xfrm>
              <a:off x="8776288" y="3712925"/>
              <a:ext cx="622226" cy="700925"/>
            </a:xfrm>
            <a:prstGeom prst="rect">
              <a:avLst/>
            </a:prstGeom>
            <a:noFill/>
            <a:ln>
              <a:noFill/>
            </a:ln>
          </p:spPr>
        </p:pic>
      </p:grpSp>
      <p:sp>
        <p:nvSpPr>
          <p:cNvPr id="86" name="Google Shape;86;p13"/>
          <p:cNvSpPr txBox="1"/>
          <p:nvPr>
            <p:ph type="title"/>
          </p:nvPr>
        </p:nvSpPr>
        <p:spPr>
          <a:xfrm>
            <a:off x="1440000" y="1079000"/>
            <a:ext cx="15408000" cy="1145400"/>
          </a:xfrm>
          <a:prstGeom prst="rect">
            <a:avLst/>
          </a:prstGeom>
        </p:spPr>
        <p:txBody>
          <a:bodyPr anchorCtr="0" anchor="t" bIns="45700" lIns="91425" spcFirstLastPara="1" rIns="91425" wrap="square" tIns="45700">
            <a:normAutofit/>
          </a:bodyPr>
          <a:lstStyle>
            <a:lvl1pPr lvl="0">
              <a:spcBef>
                <a:spcPts val="0"/>
              </a:spcBef>
              <a:spcAft>
                <a:spcPts val="0"/>
              </a:spcAft>
              <a:buSzPts val="4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3"/>
          <p:cNvSpPr txBox="1"/>
          <p:nvPr>
            <p:ph idx="1" type="body"/>
          </p:nvPr>
        </p:nvSpPr>
        <p:spPr>
          <a:xfrm>
            <a:off x="1440000" y="2431503"/>
            <a:ext cx="15408000" cy="731400"/>
          </a:xfrm>
          <a:prstGeom prst="rect">
            <a:avLst/>
          </a:prstGeom>
        </p:spPr>
        <p:txBody>
          <a:bodyPr anchorCtr="0" anchor="t" bIns="45700" lIns="91425" spcFirstLastPara="1" rIns="91425" wrap="square" tIns="45700">
            <a:normAutofit/>
          </a:bodyPr>
          <a:lstStyle>
            <a:lvl1pPr indent="-431800" lvl="0" marL="457200">
              <a:lnSpc>
                <a:spcPct val="100000"/>
              </a:lnSpc>
              <a:spcBef>
                <a:spcPts val="0"/>
              </a:spcBef>
              <a:spcAft>
                <a:spcPts val="0"/>
              </a:spcAft>
              <a:buSzPts val="3200"/>
              <a:buFont typeface="Nunito Light"/>
              <a:buChar char="●"/>
              <a:defRPr/>
            </a:lvl1pPr>
            <a:lvl2pPr indent="-406400" lvl="1" marL="914400">
              <a:lnSpc>
                <a:spcPct val="100000"/>
              </a:lnSpc>
              <a:spcBef>
                <a:spcPts val="0"/>
              </a:spcBef>
              <a:spcAft>
                <a:spcPts val="0"/>
              </a:spcAft>
              <a:buSzPts val="2800"/>
              <a:buFont typeface="Nunito Light"/>
              <a:buChar char="○"/>
              <a:defRPr/>
            </a:lvl2pPr>
            <a:lvl3pPr indent="-381000" lvl="2" marL="1371600">
              <a:lnSpc>
                <a:spcPct val="100000"/>
              </a:lnSpc>
              <a:spcBef>
                <a:spcPts val="0"/>
              </a:spcBef>
              <a:spcAft>
                <a:spcPts val="0"/>
              </a:spcAft>
              <a:buSzPts val="2400"/>
              <a:buFont typeface="Nunito Light"/>
              <a:buChar char="■"/>
              <a:defRPr/>
            </a:lvl3pPr>
            <a:lvl4pPr indent="-355600" lvl="3" marL="1828800">
              <a:lnSpc>
                <a:spcPct val="100000"/>
              </a:lnSpc>
              <a:spcBef>
                <a:spcPts val="0"/>
              </a:spcBef>
              <a:spcAft>
                <a:spcPts val="0"/>
              </a:spcAft>
              <a:buSzPts val="2000"/>
              <a:buFont typeface="Nunito Light"/>
              <a:buChar char="●"/>
              <a:defRPr/>
            </a:lvl4pPr>
            <a:lvl5pPr indent="-355600" lvl="4" marL="2286000">
              <a:lnSpc>
                <a:spcPct val="100000"/>
              </a:lnSpc>
              <a:spcBef>
                <a:spcPts val="0"/>
              </a:spcBef>
              <a:spcAft>
                <a:spcPts val="0"/>
              </a:spcAft>
              <a:buSzPts val="2000"/>
              <a:buFont typeface="Nunito Light"/>
              <a:buChar char="○"/>
              <a:defRPr/>
            </a:lvl5pPr>
            <a:lvl6pPr indent="-355600" lvl="5" marL="2743200">
              <a:lnSpc>
                <a:spcPct val="100000"/>
              </a:lnSpc>
              <a:spcBef>
                <a:spcPts val="0"/>
              </a:spcBef>
              <a:spcAft>
                <a:spcPts val="0"/>
              </a:spcAft>
              <a:buSzPts val="2000"/>
              <a:buFont typeface="Nunito Light"/>
              <a:buChar char="■"/>
              <a:defRPr/>
            </a:lvl6pPr>
            <a:lvl7pPr indent="-355600" lvl="6" marL="3200400">
              <a:lnSpc>
                <a:spcPct val="100000"/>
              </a:lnSpc>
              <a:spcBef>
                <a:spcPts val="0"/>
              </a:spcBef>
              <a:spcAft>
                <a:spcPts val="0"/>
              </a:spcAft>
              <a:buSzPts val="2000"/>
              <a:buFont typeface="Nunito Light"/>
              <a:buChar char="●"/>
              <a:defRPr/>
            </a:lvl7pPr>
            <a:lvl8pPr indent="-355600" lvl="7" marL="3657600">
              <a:lnSpc>
                <a:spcPct val="100000"/>
              </a:lnSpc>
              <a:spcBef>
                <a:spcPts val="0"/>
              </a:spcBef>
              <a:spcAft>
                <a:spcPts val="0"/>
              </a:spcAft>
              <a:buSzPts val="2000"/>
              <a:buFont typeface="Nunito Light"/>
              <a:buChar char="○"/>
              <a:defRPr/>
            </a:lvl8pPr>
            <a:lvl9pPr indent="-355600" lvl="8" marL="4114800">
              <a:lnSpc>
                <a:spcPct val="100000"/>
              </a:lnSpc>
              <a:spcBef>
                <a:spcPts val="0"/>
              </a:spcBef>
              <a:spcAft>
                <a:spcPts val="0"/>
              </a:spcAft>
              <a:buSzPts val="2000"/>
              <a:buFont typeface="Nunito Light"/>
              <a:buChar char="■"/>
              <a:defRPr/>
            </a:lvl9pPr>
          </a:lstStyle>
          <a:p/>
        </p:txBody>
      </p:sp>
      <p:grpSp>
        <p:nvGrpSpPr>
          <p:cNvPr id="88" name="Google Shape;88;p13"/>
          <p:cNvGrpSpPr/>
          <p:nvPr/>
        </p:nvGrpSpPr>
        <p:grpSpPr>
          <a:xfrm>
            <a:off x="0" y="473900"/>
            <a:ext cx="17719400" cy="0"/>
            <a:chOff x="0" y="236950"/>
            <a:chExt cx="8859700" cy="0"/>
          </a:xfrm>
        </p:grpSpPr>
        <p:cxnSp>
          <p:nvCxnSpPr>
            <p:cNvPr id="89" name="Google Shape;89;p13"/>
            <p:cNvCxnSpPr/>
            <p:nvPr/>
          </p:nvCxnSpPr>
          <p:spPr>
            <a:xfrm>
              <a:off x="0" y="236950"/>
              <a:ext cx="8349900" cy="0"/>
            </a:xfrm>
            <a:prstGeom prst="straightConnector1">
              <a:avLst/>
            </a:prstGeom>
            <a:noFill/>
            <a:ln cap="flat" cmpd="sng" w="9525">
              <a:solidFill>
                <a:schemeClr val="dk1"/>
              </a:solidFill>
              <a:prstDash val="solid"/>
              <a:round/>
              <a:headEnd len="med" w="med" type="none"/>
              <a:tailEnd len="med" w="med" type="none"/>
            </a:ln>
          </p:spPr>
        </p:cxnSp>
        <p:cxnSp>
          <p:nvCxnSpPr>
            <p:cNvPr id="90" name="Google Shape;90;p13"/>
            <p:cNvCxnSpPr/>
            <p:nvPr/>
          </p:nvCxnSpPr>
          <p:spPr>
            <a:xfrm>
              <a:off x="8405325" y="236950"/>
              <a:ext cx="276000" cy="0"/>
            </a:xfrm>
            <a:prstGeom prst="straightConnector1">
              <a:avLst/>
            </a:prstGeom>
            <a:noFill/>
            <a:ln cap="flat" cmpd="sng" w="9525">
              <a:solidFill>
                <a:schemeClr val="dk1"/>
              </a:solidFill>
              <a:prstDash val="solid"/>
              <a:round/>
              <a:headEnd len="med" w="med" type="none"/>
              <a:tailEnd len="med" w="med" type="none"/>
            </a:ln>
          </p:spPr>
        </p:cxnSp>
        <p:cxnSp>
          <p:nvCxnSpPr>
            <p:cNvPr id="91" name="Google Shape;91;p13"/>
            <p:cNvCxnSpPr/>
            <p:nvPr/>
          </p:nvCxnSpPr>
          <p:spPr>
            <a:xfrm>
              <a:off x="8721700" y="236950"/>
              <a:ext cx="138000" cy="0"/>
            </a:xfrm>
            <a:prstGeom prst="straightConnector1">
              <a:avLst/>
            </a:prstGeom>
            <a:noFill/>
            <a:ln cap="flat" cmpd="sng" w="9525">
              <a:solidFill>
                <a:schemeClr val="dk1"/>
              </a:solidFill>
              <a:prstDash val="solid"/>
              <a:round/>
              <a:headEnd len="med" w="med" type="none"/>
              <a:tailEnd len="med" w="med" type="none"/>
            </a:ln>
          </p:spPr>
        </p:cxn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10.jpg"/><Relationship Id="rId5"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hyperlink" Target="https://chat.openai.com" TargetMode="External"/><Relationship Id="rId6" Type="http://schemas.openxmlformats.org/officeDocument/2006/relationships/hyperlink" Target="https://chat.openai.com" TargetMode="External"/><Relationship Id="rId7" Type="http://schemas.openxmlformats.org/officeDocument/2006/relationships/image" Target="../media/image7.png"/><Relationship Id="rId8"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png"/><Relationship Id="rId4"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22.jpg"/><Relationship Id="rId5" Type="http://schemas.openxmlformats.org/officeDocument/2006/relationships/image" Target="../media/image24.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image" Target="../media/image15.png"/><Relationship Id="rId6" Type="http://schemas.openxmlformats.org/officeDocument/2006/relationships/hyperlink" Target="https://medium.com/@rwatkins_7167/from-ai-to-a-prepare-your-students-for-using-chatgpt-and-other-ai-6ecbfb14297b" TargetMode="External"/><Relationship Id="rId7" Type="http://schemas.openxmlformats.org/officeDocument/2006/relationships/hyperlink" Target="https://medium.com/@rwatkins_7167/from-ai-to-a-prepare-your-students-for-using-chatgpt-and-other-ai-6ecbfb14297b"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2.jpg"/><Relationship Id="rId4" Type="http://schemas.openxmlformats.org/officeDocument/2006/relationships/image" Target="../media/image2.png"/><Relationship Id="rId5"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hyperlink" Target="https://medium.com/@rwatkins_7167/from-ai-to-a-prepare-your-students-for-using-chatgpt-and-other-ai-6ecbfb14297b"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png"/><Relationship Id="rId4" Type="http://schemas.openxmlformats.org/officeDocument/2006/relationships/image" Target="../media/image15.png"/><Relationship Id="rId5" Type="http://schemas.openxmlformats.org/officeDocument/2006/relationships/hyperlink" Target="https://medium.com/@rwatkins_7167/from-ai-to-a-prepare-your-students-for-using-chatgpt-and-other-ai-6ecbfb14297b"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hyperlink" Target="https://chatgpt.com/share/67c71ce1-f3d0-8008-aaa7-8c6259f6650a"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png"/><Relationship Id="rId4" Type="http://schemas.openxmlformats.org/officeDocument/2006/relationships/image" Target="../media/image14.jpg"/><Relationship Id="rId5" Type="http://schemas.openxmlformats.org/officeDocument/2006/relationships/image" Target="../media/image19.jpg"/><Relationship Id="rId6" Type="http://schemas.openxmlformats.org/officeDocument/2006/relationships/hyperlink" Target="https://chatgpt.com/share/67cda93f-3a64-8008-8dd4-bf6b2e287830"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1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2.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2.png"/><Relationship Id="rId4" Type="http://schemas.openxmlformats.org/officeDocument/2006/relationships/image" Target="../media/image25.png"/><Relationship Id="rId5" Type="http://schemas.openxmlformats.org/officeDocument/2006/relationships/image" Target="../media/image2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png"/><Relationship Id="rId4" Type="http://schemas.openxmlformats.org/officeDocument/2006/relationships/image" Target="../media/image20.jpg"/><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pic>
        <p:nvPicPr>
          <p:cNvPr id="96" name="Google Shape;96;p14"/>
          <p:cNvPicPr preferRelativeResize="0"/>
          <p:nvPr/>
        </p:nvPicPr>
        <p:blipFill rotWithShape="1">
          <a:blip r:embed="rId3">
            <a:alphaModFix/>
          </a:blip>
          <a:srcRect b="24983" l="-1960" r="83056" t="10395"/>
          <a:stretch/>
        </p:blipFill>
        <p:spPr>
          <a:xfrm>
            <a:off x="-762000" y="0"/>
            <a:ext cx="7315200" cy="10287000"/>
          </a:xfrm>
          <a:prstGeom prst="rect">
            <a:avLst/>
          </a:prstGeom>
          <a:noFill/>
          <a:ln>
            <a:noFill/>
          </a:ln>
        </p:spPr>
      </p:pic>
      <p:pic>
        <p:nvPicPr>
          <p:cNvPr id="97" name="Google Shape;97;p14"/>
          <p:cNvPicPr preferRelativeResize="0"/>
          <p:nvPr/>
        </p:nvPicPr>
        <p:blipFill rotWithShape="1">
          <a:blip r:embed="rId4">
            <a:alphaModFix/>
          </a:blip>
          <a:srcRect b="0" l="30482" r="28476" t="0"/>
          <a:stretch/>
        </p:blipFill>
        <p:spPr>
          <a:xfrm>
            <a:off x="1874035" y="1233332"/>
            <a:ext cx="5964109" cy="7820336"/>
          </a:xfrm>
          <a:prstGeom prst="rect">
            <a:avLst/>
          </a:prstGeom>
          <a:noFill/>
          <a:ln>
            <a:noFill/>
          </a:ln>
        </p:spPr>
      </p:pic>
      <p:pic>
        <p:nvPicPr>
          <p:cNvPr id="98" name="Google Shape;98;p14"/>
          <p:cNvPicPr preferRelativeResize="0"/>
          <p:nvPr/>
        </p:nvPicPr>
        <p:blipFill rotWithShape="1">
          <a:blip r:embed="rId5">
            <a:alphaModFix/>
          </a:blip>
          <a:srcRect b="0" l="0" r="0" t="0"/>
          <a:stretch/>
        </p:blipFill>
        <p:spPr>
          <a:xfrm>
            <a:off x="8743220" y="1282524"/>
            <a:ext cx="7494617" cy="2711689"/>
          </a:xfrm>
          <a:prstGeom prst="rect">
            <a:avLst/>
          </a:prstGeom>
          <a:noFill/>
          <a:ln>
            <a:noFill/>
          </a:ln>
        </p:spPr>
      </p:pic>
      <p:sp>
        <p:nvSpPr>
          <p:cNvPr id="99" name="Google Shape;99;p14"/>
          <p:cNvSpPr txBox="1"/>
          <p:nvPr/>
        </p:nvSpPr>
        <p:spPr>
          <a:xfrm>
            <a:off x="-4572000" y="9400875"/>
            <a:ext cx="10248662" cy="538918"/>
          </a:xfrm>
          <a:prstGeom prst="rect">
            <a:avLst/>
          </a:prstGeom>
          <a:noFill/>
          <a:ln>
            <a:noFill/>
          </a:ln>
        </p:spPr>
        <p:txBody>
          <a:bodyPr anchorCtr="0" anchor="t" bIns="0" lIns="0" spcFirstLastPara="1" rIns="0" wrap="square" tIns="0">
            <a:spAutoFit/>
          </a:bodyPr>
          <a:lstStyle/>
          <a:p>
            <a:pPr indent="0" lvl="0" marL="0" marR="0" rtl="0" algn="r">
              <a:lnSpc>
                <a:spcPct val="140006"/>
              </a:lnSpc>
              <a:spcBef>
                <a:spcPts val="0"/>
              </a:spcBef>
              <a:spcAft>
                <a:spcPts val="0"/>
              </a:spcAft>
              <a:buNone/>
            </a:pPr>
            <a:r>
              <a:rPr b="1" i="0" lang="en-US" sz="3157" u="none" cap="none" strike="noStrike">
                <a:solidFill>
                  <a:srgbClr val="FFFFFF"/>
                </a:solidFill>
                <a:latin typeface="Open Sans"/>
                <a:ea typeface="Open Sans"/>
                <a:cs typeface="Open Sans"/>
                <a:sym typeface="Open Sans"/>
              </a:rPr>
              <a:t>www.onehe.org</a:t>
            </a:r>
            <a:endParaRPr/>
          </a:p>
        </p:txBody>
      </p:sp>
      <p:sp>
        <p:nvSpPr>
          <p:cNvPr id="100" name="Google Shape;100;p14"/>
          <p:cNvSpPr txBox="1"/>
          <p:nvPr/>
        </p:nvSpPr>
        <p:spPr>
          <a:xfrm>
            <a:off x="8785887" y="4159645"/>
            <a:ext cx="7628100" cy="444000"/>
          </a:xfrm>
          <a:prstGeom prst="rect">
            <a:avLst/>
          </a:prstGeom>
          <a:noFill/>
          <a:ln>
            <a:noFill/>
          </a:ln>
        </p:spPr>
        <p:txBody>
          <a:bodyPr anchorCtr="0" anchor="t" bIns="0" lIns="0" spcFirstLastPara="1" rIns="0" wrap="square" tIns="0">
            <a:spAutoFit/>
          </a:bodyPr>
          <a:lstStyle/>
          <a:p>
            <a:pPr indent="0" lvl="0" marL="0" marR="0" rtl="0" algn="just">
              <a:lnSpc>
                <a:spcPct val="139984"/>
              </a:lnSpc>
              <a:spcBef>
                <a:spcPts val="0"/>
              </a:spcBef>
              <a:spcAft>
                <a:spcPts val="0"/>
              </a:spcAft>
              <a:buNone/>
            </a:pPr>
            <a:r>
              <a:rPr b="0" i="0" lang="en-US" sz="2641" u="none" cap="none" strike="noStrike">
                <a:solidFill>
                  <a:srgbClr val="000000"/>
                </a:solidFill>
                <a:latin typeface="Open Sans"/>
                <a:ea typeface="Open Sans"/>
                <a:cs typeface="Open Sans"/>
                <a:sym typeface="Open Sans"/>
              </a:rPr>
              <a:t>Develop your teaching your way</a:t>
            </a:r>
            <a:endParaRPr/>
          </a:p>
        </p:txBody>
      </p:sp>
      <p:sp>
        <p:nvSpPr>
          <p:cNvPr id="101" name="Google Shape;101;p14"/>
          <p:cNvSpPr txBox="1"/>
          <p:nvPr/>
        </p:nvSpPr>
        <p:spPr>
          <a:xfrm>
            <a:off x="8764520" y="4603646"/>
            <a:ext cx="7452000" cy="3324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Font typeface="Arial"/>
              <a:buNone/>
            </a:pPr>
            <a:r>
              <a:rPr lang="en-US" sz="5400">
                <a:latin typeface="Open Sans ExtraBold"/>
                <a:ea typeface="Open Sans ExtraBold"/>
                <a:cs typeface="Open Sans ExtraBold"/>
                <a:sym typeface="Open Sans ExtraBold"/>
              </a:rPr>
              <a:t>AI Boundaries: Setting the Rules of Engagement With Your Students </a:t>
            </a:r>
            <a:endParaRPr/>
          </a:p>
        </p:txBody>
      </p:sp>
      <p:sp>
        <p:nvSpPr>
          <p:cNvPr id="102" name="Google Shape;102;p14"/>
          <p:cNvSpPr txBox="1"/>
          <p:nvPr/>
        </p:nvSpPr>
        <p:spPr>
          <a:xfrm>
            <a:off x="8743220" y="8133774"/>
            <a:ext cx="7494600" cy="1551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a:latin typeface="Open Sans"/>
                <a:ea typeface="Open Sans"/>
                <a:cs typeface="Open Sans"/>
                <a:sym typeface="Open Sans"/>
              </a:rPr>
              <a:t>Lew Ludwig</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Todd Zakrasjek</a:t>
            </a:r>
            <a:endParaRPr sz="4200">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pic>
        <p:nvPicPr>
          <p:cNvPr id="107" name="Google Shape;107;p15"/>
          <p:cNvPicPr preferRelativeResize="0"/>
          <p:nvPr/>
        </p:nvPicPr>
        <p:blipFill rotWithShape="1">
          <a:blip r:embed="rId3">
            <a:alphaModFix/>
          </a:blip>
          <a:srcRect b="0" l="0" r="0" t="0"/>
          <a:stretch/>
        </p:blipFill>
        <p:spPr>
          <a:xfrm>
            <a:off x="14333556" y="435297"/>
            <a:ext cx="3280114" cy="1186805"/>
          </a:xfrm>
          <a:prstGeom prst="rect">
            <a:avLst/>
          </a:prstGeom>
          <a:noFill/>
          <a:ln>
            <a:noFill/>
          </a:ln>
        </p:spPr>
      </p:pic>
      <p:pic>
        <p:nvPicPr>
          <p:cNvPr id="108" name="Google Shape;108;p15"/>
          <p:cNvPicPr preferRelativeResize="0"/>
          <p:nvPr/>
        </p:nvPicPr>
        <p:blipFill rotWithShape="1">
          <a:blip r:embed="rId4">
            <a:alphaModFix/>
          </a:blip>
          <a:srcRect b="0" l="0" r="0" t="0"/>
          <a:stretch/>
        </p:blipFill>
        <p:spPr>
          <a:xfrm>
            <a:off x="2417848" y="2646262"/>
            <a:ext cx="5290810" cy="5290810"/>
          </a:xfrm>
          <a:prstGeom prst="rect">
            <a:avLst/>
          </a:prstGeom>
          <a:noFill/>
          <a:ln>
            <a:noFill/>
          </a:ln>
        </p:spPr>
      </p:pic>
      <p:pic>
        <p:nvPicPr>
          <p:cNvPr id="109" name="Google Shape;109;p15"/>
          <p:cNvPicPr preferRelativeResize="0"/>
          <p:nvPr/>
        </p:nvPicPr>
        <p:blipFill>
          <a:blip r:embed="rId5">
            <a:alphaModFix/>
          </a:blip>
          <a:stretch>
            <a:fillRect/>
          </a:stretch>
        </p:blipFill>
        <p:spPr>
          <a:xfrm>
            <a:off x="3086546" y="3353900"/>
            <a:ext cx="3953400" cy="3953400"/>
          </a:xfrm>
          <a:prstGeom prst="ellipse">
            <a:avLst/>
          </a:prstGeom>
          <a:noFill/>
          <a:ln>
            <a:noFill/>
          </a:ln>
        </p:spPr>
      </p:pic>
      <p:sp>
        <p:nvSpPr>
          <p:cNvPr id="110" name="Google Shape;110;p15"/>
          <p:cNvSpPr txBox="1"/>
          <p:nvPr/>
        </p:nvSpPr>
        <p:spPr>
          <a:xfrm>
            <a:off x="8375535" y="4258314"/>
            <a:ext cx="74520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Lew Ludwig</a:t>
            </a:r>
            <a:endParaRPr/>
          </a:p>
        </p:txBody>
      </p:sp>
      <p:sp>
        <p:nvSpPr>
          <p:cNvPr id="111" name="Google Shape;111;p15"/>
          <p:cNvSpPr txBox="1"/>
          <p:nvPr/>
        </p:nvSpPr>
        <p:spPr>
          <a:xfrm>
            <a:off x="8375535" y="5507775"/>
            <a:ext cx="7494600" cy="42669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a:latin typeface="Open Sans"/>
                <a:ea typeface="Open Sans"/>
                <a:cs typeface="Open Sans"/>
                <a:sym typeface="Open Sans"/>
              </a:rPr>
              <a:t>Professor of Mathematics</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Director, Center for Learning and Teaching</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Denison University</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Granville, Ohio, USA</a:t>
            </a:r>
            <a:endParaRPr sz="4200">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pic>
        <p:nvPicPr>
          <p:cNvPr id="116" name="Google Shape;116;p16"/>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17" name="Google Shape;117;p16"/>
          <p:cNvPicPr preferRelativeResize="0"/>
          <p:nvPr/>
        </p:nvPicPr>
        <p:blipFill rotWithShape="1">
          <a:blip r:embed="rId4">
            <a:alphaModFix/>
          </a:blip>
          <a:srcRect b="0" l="0" r="0" t="0"/>
          <a:stretch/>
        </p:blipFill>
        <p:spPr>
          <a:xfrm>
            <a:off x="10057673" y="2465262"/>
            <a:ext cx="5290810" cy="5290810"/>
          </a:xfrm>
          <a:prstGeom prst="rect">
            <a:avLst/>
          </a:prstGeom>
          <a:noFill/>
          <a:ln>
            <a:noFill/>
          </a:ln>
        </p:spPr>
      </p:pic>
      <p:sp>
        <p:nvSpPr>
          <p:cNvPr id="118" name="Google Shape;118;p16"/>
          <p:cNvSpPr txBox="1"/>
          <p:nvPr/>
        </p:nvSpPr>
        <p:spPr>
          <a:xfrm>
            <a:off x="961935" y="4273389"/>
            <a:ext cx="74520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Todd </a:t>
            </a:r>
            <a:r>
              <a:rPr lang="en-US" sz="5400">
                <a:solidFill>
                  <a:schemeClr val="dk1"/>
                </a:solidFill>
                <a:highlight>
                  <a:srgbClr val="FFFFFF"/>
                </a:highlight>
                <a:latin typeface="Open Sans ExtraBold"/>
                <a:ea typeface="Open Sans ExtraBold"/>
                <a:cs typeface="Open Sans ExtraBold"/>
                <a:sym typeface="Open Sans ExtraBold"/>
              </a:rPr>
              <a:t>Zakrajšek</a:t>
            </a:r>
            <a:endParaRPr sz="5400">
              <a:latin typeface="Open Sans ExtraBold"/>
              <a:ea typeface="Open Sans ExtraBold"/>
              <a:cs typeface="Open Sans ExtraBold"/>
              <a:sym typeface="Open Sans ExtraBold"/>
            </a:endParaRPr>
          </a:p>
        </p:txBody>
      </p:sp>
      <p:sp>
        <p:nvSpPr>
          <p:cNvPr id="119" name="Google Shape;119;p16"/>
          <p:cNvSpPr txBox="1"/>
          <p:nvPr/>
        </p:nvSpPr>
        <p:spPr>
          <a:xfrm>
            <a:off x="1000950" y="5402175"/>
            <a:ext cx="7907700" cy="33618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a:latin typeface="Open Sans"/>
                <a:ea typeface="Open Sans"/>
                <a:cs typeface="Open Sans"/>
                <a:sym typeface="Open Sans"/>
              </a:rPr>
              <a:t>Associate </a:t>
            </a:r>
            <a:r>
              <a:rPr lang="en-US" sz="4200">
                <a:latin typeface="Open Sans"/>
                <a:ea typeface="Open Sans"/>
                <a:cs typeface="Open Sans"/>
                <a:sym typeface="Open Sans"/>
              </a:rPr>
              <a:t>Professor </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School of Medicine</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University of North Carolina</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rPr lang="en-US" sz="4200">
                <a:latin typeface="Open Sans"/>
                <a:ea typeface="Open Sans"/>
                <a:cs typeface="Open Sans"/>
                <a:sym typeface="Open Sans"/>
              </a:rPr>
              <a:t>Chapel Hill, North Carolina, USA</a:t>
            </a:r>
            <a:endParaRPr sz="4200">
              <a:latin typeface="Open Sans"/>
              <a:ea typeface="Open Sans"/>
              <a:cs typeface="Open Sans"/>
              <a:sym typeface="Open Sans"/>
            </a:endParaRPr>
          </a:p>
        </p:txBody>
      </p:sp>
      <p:pic>
        <p:nvPicPr>
          <p:cNvPr id="120" name="Google Shape;120;p16"/>
          <p:cNvPicPr preferRelativeResize="0"/>
          <p:nvPr/>
        </p:nvPicPr>
        <p:blipFill>
          <a:blip r:embed="rId5">
            <a:alphaModFix/>
          </a:blip>
          <a:stretch>
            <a:fillRect/>
          </a:stretch>
        </p:blipFill>
        <p:spPr>
          <a:xfrm>
            <a:off x="10756700" y="3130963"/>
            <a:ext cx="3867300" cy="3959400"/>
          </a:xfrm>
          <a:prstGeom prst="ellipse">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8"/>
          <p:cNvSpPr txBox="1"/>
          <p:nvPr/>
        </p:nvSpPr>
        <p:spPr>
          <a:xfrm>
            <a:off x="1028700" y="1717350"/>
            <a:ext cx="10268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Illusion of Consensus</a:t>
            </a:r>
            <a:endParaRPr/>
          </a:p>
        </p:txBody>
      </p:sp>
      <p:sp>
        <p:nvSpPr>
          <p:cNvPr id="130" name="Google Shape;130;p18"/>
          <p:cNvSpPr txBox="1"/>
          <p:nvPr/>
        </p:nvSpPr>
        <p:spPr>
          <a:xfrm>
            <a:off x="1028700" y="2954300"/>
            <a:ext cx="13710000" cy="7111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a:latin typeface="Open Sans"/>
                <a:ea typeface="Open Sans"/>
                <a:cs typeface="Open Sans"/>
                <a:sym typeface="Open Sans"/>
              </a:rPr>
              <a:t>Individuals often implicitly assume others hold the same or similar view with respect to: </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600">
              <a:latin typeface="Open Sans"/>
              <a:ea typeface="Open Sans"/>
              <a:cs typeface="Open Sans"/>
              <a:sym typeface="Open Sans"/>
            </a:endParaRPr>
          </a:p>
          <a:p>
            <a:pPr indent="-495300" lvl="0" marL="457200" marR="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Specificity of words or numbers (e.g., often, rarely, infrequent) </a:t>
            </a:r>
            <a:endParaRPr sz="4200">
              <a:latin typeface="Open Sans"/>
              <a:ea typeface="Open Sans"/>
              <a:cs typeface="Open Sans"/>
              <a:sym typeface="Open Sans"/>
            </a:endParaRPr>
          </a:p>
          <a:p>
            <a:pPr indent="-495300" lvl="0" marL="457200" marR="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Respectful behavior</a:t>
            </a:r>
            <a:endParaRPr sz="4200">
              <a:latin typeface="Open Sans"/>
              <a:ea typeface="Open Sans"/>
              <a:cs typeface="Open Sans"/>
              <a:sym typeface="Open Sans"/>
            </a:endParaRPr>
          </a:p>
          <a:p>
            <a:pPr indent="-495300" lvl="0" marL="457200" marR="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Expectations of assistance</a:t>
            </a:r>
            <a:endParaRPr sz="4200">
              <a:latin typeface="Open Sans"/>
              <a:ea typeface="Open Sans"/>
              <a:cs typeface="Open Sans"/>
              <a:sym typeface="Open Sans"/>
            </a:endParaRPr>
          </a:p>
          <a:p>
            <a:pPr indent="-495300" lvl="0" marL="457200" marR="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What is acceptable in academic situations</a:t>
            </a:r>
            <a:endParaRPr sz="42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4200">
              <a:latin typeface="Open Sans"/>
              <a:ea typeface="Open Sans"/>
              <a:cs typeface="Open Sans"/>
              <a:sym typeface="Open Sans"/>
            </a:endParaRPr>
          </a:p>
        </p:txBody>
      </p:sp>
      <p:pic>
        <p:nvPicPr>
          <p:cNvPr id="131" name="Google Shape;131;p18"/>
          <p:cNvPicPr preferRelativeResize="0"/>
          <p:nvPr/>
        </p:nvPicPr>
        <p:blipFill rotWithShape="1">
          <a:blip r:embed="rId3">
            <a:alphaModFix/>
          </a:blip>
          <a:srcRect b="0" l="0" r="0" t="0"/>
          <a:stretch/>
        </p:blipFill>
        <p:spPr>
          <a:xfrm>
            <a:off x="14333556" y="435297"/>
            <a:ext cx="3280114" cy="11868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9"/>
          <p:cNvSpPr txBox="1"/>
          <p:nvPr/>
        </p:nvSpPr>
        <p:spPr>
          <a:xfrm>
            <a:off x="1028700" y="1717350"/>
            <a:ext cx="10268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Illusion of Consensus</a:t>
            </a:r>
            <a:endParaRPr/>
          </a:p>
        </p:txBody>
      </p:sp>
      <p:sp>
        <p:nvSpPr>
          <p:cNvPr id="137" name="Google Shape;137;p19"/>
          <p:cNvSpPr txBox="1"/>
          <p:nvPr/>
        </p:nvSpPr>
        <p:spPr>
          <a:xfrm>
            <a:off x="1028700" y="2954300"/>
            <a:ext cx="13710000" cy="48486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900">
                <a:latin typeface="Open Sans"/>
                <a:ea typeface="Open Sans"/>
                <a:cs typeface="Open Sans"/>
                <a:sym typeface="Open Sans"/>
              </a:rPr>
              <a:t>Consider a behavior, such as interrupting someone when they are speaking.  Assume that when we say Chris </a:t>
            </a:r>
            <a:r>
              <a:rPr i="1" lang="en-US" sz="3900">
                <a:latin typeface="Open Sans"/>
                <a:ea typeface="Open Sans"/>
                <a:cs typeface="Open Sans"/>
                <a:sym typeface="Open Sans"/>
              </a:rPr>
              <a:t>always</a:t>
            </a:r>
            <a:r>
              <a:rPr lang="en-US" sz="3900">
                <a:latin typeface="Open Sans"/>
                <a:ea typeface="Open Sans"/>
                <a:cs typeface="Open Sans"/>
                <a:sym typeface="Open Sans"/>
              </a:rPr>
              <a:t> </a:t>
            </a:r>
            <a:r>
              <a:rPr lang="en-US" sz="3900">
                <a:latin typeface="Open Sans"/>
                <a:ea typeface="Open Sans"/>
                <a:cs typeface="Open Sans"/>
                <a:sym typeface="Open Sans"/>
              </a:rPr>
              <a:t>interrupts</a:t>
            </a:r>
            <a:r>
              <a:rPr lang="en-US" sz="3900">
                <a:latin typeface="Open Sans"/>
                <a:ea typeface="Open Sans"/>
                <a:cs typeface="Open Sans"/>
                <a:sym typeface="Open Sans"/>
              </a:rPr>
              <a:t> others during a conversation it means 100% of conversations. If we say never, it means 0% of the time. </a:t>
            </a:r>
            <a:endParaRPr sz="39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3900">
              <a:latin typeface="Open Sans"/>
              <a:ea typeface="Open Sans"/>
              <a:cs typeface="Open Sans"/>
              <a:sym typeface="Open Sans"/>
            </a:endParaRPr>
          </a:p>
          <a:p>
            <a:pPr indent="0" lvl="0" marL="0" rtl="0" algn="l">
              <a:lnSpc>
                <a:spcPct val="140000"/>
              </a:lnSpc>
              <a:spcBef>
                <a:spcPts val="0"/>
              </a:spcBef>
              <a:spcAft>
                <a:spcPts val="0"/>
              </a:spcAft>
              <a:buClr>
                <a:schemeClr val="dk1"/>
              </a:buClr>
              <a:buFont typeface="Arial"/>
              <a:buNone/>
            </a:pPr>
            <a:r>
              <a:t/>
            </a:r>
            <a:endParaRPr sz="4200">
              <a:latin typeface="Open Sans"/>
              <a:ea typeface="Open Sans"/>
              <a:cs typeface="Open Sans"/>
              <a:sym typeface="Open Sans"/>
            </a:endParaRPr>
          </a:p>
        </p:txBody>
      </p:sp>
      <p:pic>
        <p:nvPicPr>
          <p:cNvPr id="138" name="Google Shape;138;p19"/>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sp>
        <p:nvSpPr>
          <p:cNvPr id="139" name="Google Shape;139;p19"/>
          <p:cNvSpPr txBox="1"/>
          <p:nvPr/>
        </p:nvSpPr>
        <p:spPr>
          <a:xfrm>
            <a:off x="1113975" y="6759425"/>
            <a:ext cx="13710000" cy="600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900">
                <a:latin typeface="Open Sans"/>
                <a:ea typeface="Open Sans"/>
                <a:cs typeface="Open Sans"/>
                <a:sym typeface="Open Sans"/>
              </a:rPr>
              <a:t>What percent of the time would say is “often?”</a:t>
            </a:r>
            <a:endParaRPr sz="4200">
              <a:latin typeface="Open Sans"/>
              <a:ea typeface="Open Sans"/>
              <a:cs typeface="Open Sans"/>
              <a:sym typeface="Open Sans"/>
            </a:endParaRPr>
          </a:p>
        </p:txBody>
      </p:sp>
      <p:sp>
        <p:nvSpPr>
          <p:cNvPr id="140" name="Google Shape;140;p19"/>
          <p:cNvSpPr txBox="1"/>
          <p:nvPr/>
        </p:nvSpPr>
        <p:spPr>
          <a:xfrm>
            <a:off x="1131150" y="7841775"/>
            <a:ext cx="13710000" cy="600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None/>
            </a:pPr>
            <a:r>
              <a:rPr lang="en-US" sz="3900">
                <a:solidFill>
                  <a:schemeClr val="dk1"/>
                </a:solidFill>
                <a:latin typeface="Open Sans"/>
                <a:ea typeface="Open Sans"/>
                <a:cs typeface="Open Sans"/>
                <a:sym typeface="Open Sans"/>
              </a:rPr>
              <a:t>What percent of the time would say is “some of the time?”</a:t>
            </a:r>
            <a:endParaRPr sz="4200">
              <a:latin typeface="Open Sans"/>
              <a:ea typeface="Open Sans"/>
              <a:cs typeface="Open Sans"/>
              <a:sym typeface="Open Sans"/>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0"/>
          <p:cNvSpPr txBox="1"/>
          <p:nvPr/>
        </p:nvSpPr>
        <p:spPr>
          <a:xfrm>
            <a:off x="1028700" y="1107750"/>
            <a:ext cx="10268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Illusion of Consensus</a:t>
            </a:r>
            <a:endParaRPr/>
          </a:p>
        </p:txBody>
      </p:sp>
      <p:sp>
        <p:nvSpPr>
          <p:cNvPr id="146" name="Google Shape;146;p20"/>
          <p:cNvSpPr txBox="1"/>
          <p:nvPr/>
        </p:nvSpPr>
        <p:spPr>
          <a:xfrm>
            <a:off x="1028700" y="2116100"/>
            <a:ext cx="13710000" cy="23274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900">
                <a:latin typeface="Open Sans"/>
                <a:ea typeface="Open Sans"/>
                <a:cs typeface="Open Sans"/>
                <a:sym typeface="Open Sans"/>
              </a:rPr>
              <a:t>What is the maximum distance for which you would hold the door open for a person behind you?</a:t>
            </a:r>
            <a:endParaRPr sz="39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4200">
              <a:latin typeface="Open Sans"/>
              <a:ea typeface="Open Sans"/>
              <a:cs typeface="Open Sans"/>
              <a:sym typeface="Open Sans"/>
            </a:endParaRPr>
          </a:p>
        </p:txBody>
      </p:sp>
      <p:pic>
        <p:nvPicPr>
          <p:cNvPr id="147" name="Google Shape;147;p20"/>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48" name="Google Shape;148;p20"/>
          <p:cNvPicPr preferRelativeResize="0"/>
          <p:nvPr/>
        </p:nvPicPr>
        <p:blipFill>
          <a:blip r:embed="rId4">
            <a:alphaModFix/>
          </a:blip>
          <a:stretch>
            <a:fillRect/>
          </a:stretch>
        </p:blipFill>
        <p:spPr>
          <a:xfrm>
            <a:off x="1028688" y="3744150"/>
            <a:ext cx="4616331" cy="4700500"/>
          </a:xfrm>
          <a:prstGeom prst="rect">
            <a:avLst/>
          </a:prstGeom>
          <a:noFill/>
          <a:ln>
            <a:noFill/>
          </a:ln>
        </p:spPr>
      </p:pic>
      <p:sp>
        <p:nvSpPr>
          <p:cNvPr id="149" name="Google Shape;149;p20"/>
          <p:cNvSpPr txBox="1"/>
          <p:nvPr/>
        </p:nvSpPr>
        <p:spPr>
          <a:xfrm>
            <a:off x="1028700" y="8520850"/>
            <a:ext cx="4833300" cy="1357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1100">
                <a:solidFill>
                  <a:schemeClr val="dk1"/>
                </a:solidFill>
              </a:rPr>
              <a:t>Source: OpenAI. (2025). </a:t>
            </a:r>
            <a:r>
              <a:rPr i="1" lang="en-US" sz="1100">
                <a:solidFill>
                  <a:schemeClr val="dk1"/>
                </a:solidFill>
              </a:rPr>
              <a:t>A realistic illustration of a person holding a door open for another person</a:t>
            </a:r>
            <a:r>
              <a:rPr lang="en-US" sz="1100">
                <a:solidFill>
                  <a:schemeClr val="dk1"/>
                </a:solidFill>
              </a:rPr>
              <a:t> [AI-generated image]. DALL·E.</a:t>
            </a:r>
            <a:r>
              <a:rPr lang="en-US" sz="1100">
                <a:solidFill>
                  <a:schemeClr val="dk1"/>
                </a:solidFill>
                <a:uFill>
                  <a:noFill/>
                </a:uFill>
                <a:hlinkClick r:id="rId5">
                  <a:extLst>
                    <a:ext uri="{A12FA001-AC4F-418D-AE19-62706E023703}">
                      <ahyp:hlinkClr val="tx"/>
                    </a:ext>
                  </a:extLst>
                </a:hlinkClick>
              </a:rPr>
              <a:t> </a:t>
            </a:r>
            <a:r>
              <a:rPr lang="en-US" sz="1100" u="sng">
                <a:solidFill>
                  <a:schemeClr val="hlink"/>
                </a:solidFill>
                <a:hlinkClick r:id="rId6"/>
              </a:rPr>
              <a:t>https://chat.openai.com</a:t>
            </a:r>
            <a:endParaRPr sz="39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4200">
              <a:latin typeface="Open Sans"/>
              <a:ea typeface="Open Sans"/>
              <a:cs typeface="Open Sans"/>
              <a:sym typeface="Open Sans"/>
            </a:endParaRPr>
          </a:p>
        </p:txBody>
      </p:sp>
      <p:pic>
        <p:nvPicPr>
          <p:cNvPr id="150" name="Google Shape;150;p20"/>
          <p:cNvPicPr preferRelativeResize="0"/>
          <p:nvPr/>
        </p:nvPicPr>
        <p:blipFill>
          <a:blip r:embed="rId7">
            <a:alphaModFix/>
          </a:blip>
          <a:stretch>
            <a:fillRect/>
          </a:stretch>
        </p:blipFill>
        <p:spPr>
          <a:xfrm>
            <a:off x="5808638" y="3958675"/>
            <a:ext cx="4669420" cy="4623650"/>
          </a:xfrm>
          <a:prstGeom prst="rect">
            <a:avLst/>
          </a:prstGeom>
          <a:noFill/>
          <a:ln>
            <a:noFill/>
          </a:ln>
        </p:spPr>
      </p:pic>
      <p:sp>
        <p:nvSpPr>
          <p:cNvPr id="151" name="Google Shape;151;p20"/>
          <p:cNvSpPr txBox="1"/>
          <p:nvPr/>
        </p:nvSpPr>
        <p:spPr>
          <a:xfrm>
            <a:off x="5861988" y="8721175"/>
            <a:ext cx="45627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P</a:t>
            </a:r>
            <a:r>
              <a:rPr lang="en-US"/>
              <a:t>lease draw another image with the second person further away and the individuals are entering a building.</a:t>
            </a:r>
            <a:endParaRPr/>
          </a:p>
        </p:txBody>
      </p:sp>
      <p:pic>
        <p:nvPicPr>
          <p:cNvPr id="152" name="Google Shape;152;p20"/>
          <p:cNvPicPr preferRelativeResize="0"/>
          <p:nvPr/>
        </p:nvPicPr>
        <p:blipFill>
          <a:blip r:embed="rId8">
            <a:alphaModFix/>
          </a:blip>
          <a:stretch>
            <a:fillRect/>
          </a:stretch>
        </p:blipFill>
        <p:spPr>
          <a:xfrm>
            <a:off x="10653500" y="4201350"/>
            <a:ext cx="4562699" cy="4620225"/>
          </a:xfrm>
          <a:prstGeom prst="rect">
            <a:avLst/>
          </a:prstGeom>
          <a:noFill/>
          <a:ln>
            <a:noFill/>
          </a:ln>
        </p:spPr>
      </p:pic>
      <p:sp>
        <p:nvSpPr>
          <p:cNvPr id="153" name="Google Shape;153;p20"/>
          <p:cNvSpPr txBox="1"/>
          <p:nvPr/>
        </p:nvSpPr>
        <p:spPr>
          <a:xfrm>
            <a:off x="10577300" y="8944775"/>
            <a:ext cx="5966400" cy="1262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a:t>Getting there. T</a:t>
            </a:r>
            <a:r>
              <a:rPr lang="en-US"/>
              <a:t>he word entrance over the door is not spelled correctly and the individual holding the door is not actually holding the door. Plus, there is nobody behind the person holding the door...they are in front. Let's try a realistic view of a person holding a door open for another approaching individual who is also entering the building.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1"/>
          <p:cNvSpPr txBox="1"/>
          <p:nvPr/>
        </p:nvSpPr>
        <p:spPr>
          <a:xfrm>
            <a:off x="1028700" y="1276350"/>
            <a:ext cx="102681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5400">
                <a:latin typeface="Open Sans ExtraBold"/>
                <a:ea typeface="Open Sans ExtraBold"/>
                <a:cs typeface="Open Sans ExtraBold"/>
                <a:sym typeface="Open Sans ExtraBold"/>
              </a:rPr>
              <a:t>Expected Student Behavior</a:t>
            </a:r>
            <a:endParaRPr/>
          </a:p>
        </p:txBody>
      </p:sp>
      <p:sp>
        <p:nvSpPr>
          <p:cNvPr id="159" name="Google Shape;159;p21"/>
          <p:cNvSpPr txBox="1"/>
          <p:nvPr/>
        </p:nvSpPr>
        <p:spPr>
          <a:xfrm>
            <a:off x="961600" y="2647500"/>
            <a:ext cx="13710000" cy="74562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3900">
                <a:latin typeface="Open Sans"/>
                <a:ea typeface="Open Sans"/>
                <a:cs typeface="Open Sans"/>
                <a:sym typeface="Open Sans"/>
              </a:rPr>
              <a:t>It is imperative that faculty members consider implications of language that is vague. </a:t>
            </a:r>
            <a:endParaRPr sz="39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3400">
              <a:latin typeface="Open Sans"/>
              <a:ea typeface="Open Sans"/>
              <a:cs typeface="Open Sans"/>
              <a:sym typeface="Open Sans"/>
            </a:endParaRPr>
          </a:p>
          <a:p>
            <a:pPr indent="0" lvl="0" marL="0" marR="0" rtl="0" algn="l">
              <a:lnSpc>
                <a:spcPct val="140000"/>
              </a:lnSpc>
              <a:spcBef>
                <a:spcPts val="0"/>
              </a:spcBef>
              <a:spcAft>
                <a:spcPts val="0"/>
              </a:spcAft>
              <a:buNone/>
            </a:pPr>
            <a:r>
              <a:rPr lang="en-US" sz="3400">
                <a:latin typeface="Open Sans"/>
                <a:ea typeface="Open Sans"/>
                <a:cs typeface="Open Sans"/>
                <a:sym typeface="Open Sans"/>
              </a:rPr>
              <a:t> This is particularly important for aspects of a course with high potential impact: </a:t>
            </a:r>
            <a:endParaRPr sz="3400">
              <a:latin typeface="Open Sans"/>
              <a:ea typeface="Open Sans"/>
              <a:cs typeface="Open Sans"/>
              <a:sym typeface="Open Sans"/>
            </a:endParaRPr>
          </a:p>
          <a:p>
            <a:pPr indent="-444500" lvl="0" marL="457200" marR="0" rtl="0" algn="l">
              <a:lnSpc>
                <a:spcPct val="140000"/>
              </a:lnSpc>
              <a:spcBef>
                <a:spcPts val="0"/>
              </a:spcBef>
              <a:spcAft>
                <a:spcPts val="0"/>
              </a:spcAft>
              <a:buSzPts val="3400"/>
              <a:buFont typeface="Open Sans"/>
              <a:buChar char="●"/>
            </a:pPr>
            <a:r>
              <a:rPr lang="en-US" sz="3400">
                <a:latin typeface="Open Sans"/>
                <a:ea typeface="Open Sans"/>
                <a:cs typeface="Open Sans"/>
                <a:sym typeface="Open Sans"/>
              </a:rPr>
              <a:t>Examinations</a:t>
            </a:r>
            <a:endParaRPr sz="3400">
              <a:latin typeface="Open Sans"/>
              <a:ea typeface="Open Sans"/>
              <a:cs typeface="Open Sans"/>
              <a:sym typeface="Open Sans"/>
            </a:endParaRPr>
          </a:p>
          <a:p>
            <a:pPr indent="-444500" lvl="0" marL="457200" marR="0" rtl="0" algn="l">
              <a:lnSpc>
                <a:spcPct val="140000"/>
              </a:lnSpc>
              <a:spcBef>
                <a:spcPts val="0"/>
              </a:spcBef>
              <a:spcAft>
                <a:spcPts val="0"/>
              </a:spcAft>
              <a:buSzPts val="3400"/>
              <a:buFont typeface="Open Sans"/>
              <a:buChar char="●"/>
            </a:pPr>
            <a:r>
              <a:rPr lang="en-US" sz="3400">
                <a:latin typeface="Open Sans"/>
                <a:ea typeface="Open Sans"/>
                <a:cs typeface="Open Sans"/>
                <a:sym typeface="Open Sans"/>
              </a:rPr>
              <a:t>Acceptance of late assignments (and what is considered late).</a:t>
            </a:r>
            <a:endParaRPr sz="3400">
              <a:latin typeface="Open Sans"/>
              <a:ea typeface="Open Sans"/>
              <a:cs typeface="Open Sans"/>
              <a:sym typeface="Open Sans"/>
            </a:endParaRPr>
          </a:p>
          <a:p>
            <a:pPr indent="-444500" lvl="0" marL="457200" marR="0" rtl="0" algn="l">
              <a:lnSpc>
                <a:spcPct val="140000"/>
              </a:lnSpc>
              <a:spcBef>
                <a:spcPts val="0"/>
              </a:spcBef>
              <a:spcAft>
                <a:spcPts val="0"/>
              </a:spcAft>
              <a:buSzPts val="3400"/>
              <a:buFont typeface="Open Sans"/>
              <a:buChar char="●"/>
            </a:pPr>
            <a:r>
              <a:rPr lang="en-US" sz="3400">
                <a:latin typeface="Open Sans"/>
                <a:ea typeface="Open Sans"/>
                <a:cs typeface="Open Sans"/>
                <a:sym typeface="Open Sans"/>
              </a:rPr>
              <a:t>Use of outside sources when writing papers or completing assignments.</a:t>
            </a:r>
            <a:endParaRPr sz="3400">
              <a:latin typeface="Open Sans"/>
              <a:ea typeface="Open Sans"/>
              <a:cs typeface="Open Sans"/>
              <a:sym typeface="Open Sans"/>
            </a:endParaRPr>
          </a:p>
          <a:p>
            <a:pPr indent="0" lvl="0" marL="0" marR="0" rtl="0" algn="l">
              <a:lnSpc>
                <a:spcPct val="140000"/>
              </a:lnSpc>
              <a:spcBef>
                <a:spcPts val="0"/>
              </a:spcBef>
              <a:spcAft>
                <a:spcPts val="0"/>
              </a:spcAft>
              <a:buNone/>
            </a:pPr>
            <a:r>
              <a:t/>
            </a:r>
            <a:endParaRPr sz="4200">
              <a:latin typeface="Open Sans"/>
              <a:ea typeface="Open Sans"/>
              <a:cs typeface="Open Sans"/>
              <a:sym typeface="Open Sans"/>
            </a:endParaRPr>
          </a:p>
        </p:txBody>
      </p:sp>
      <p:pic>
        <p:nvPicPr>
          <p:cNvPr id="160" name="Google Shape;160;p21"/>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2"/>
          <p:cNvSpPr txBox="1"/>
          <p:nvPr/>
        </p:nvSpPr>
        <p:spPr>
          <a:xfrm>
            <a:off x="1028700" y="1717350"/>
            <a:ext cx="15996000" cy="19950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How to start a productive conversation with your students about AI.</a:t>
            </a:r>
            <a:endParaRPr sz="5400">
              <a:latin typeface="Open Sans ExtraBold"/>
              <a:ea typeface="Open Sans ExtraBold"/>
              <a:cs typeface="Open Sans ExtraBold"/>
              <a:sym typeface="Open Sans ExtraBold"/>
            </a:endParaRPr>
          </a:p>
        </p:txBody>
      </p:sp>
      <p:pic>
        <p:nvPicPr>
          <p:cNvPr id="166" name="Google Shape;166;p22"/>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23"/>
          <p:cNvSpPr txBox="1"/>
          <p:nvPr/>
        </p:nvSpPr>
        <p:spPr>
          <a:xfrm>
            <a:off x="1028700" y="1717350"/>
            <a:ext cx="15996000" cy="19950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How to start a productive conversation with your students about AI.</a:t>
            </a:r>
            <a:endParaRPr sz="5400">
              <a:latin typeface="Open Sans ExtraBold"/>
              <a:ea typeface="Open Sans ExtraBold"/>
              <a:cs typeface="Open Sans ExtraBold"/>
              <a:sym typeface="Open Sans ExtraBold"/>
            </a:endParaRPr>
          </a:p>
        </p:txBody>
      </p:sp>
      <p:pic>
        <p:nvPicPr>
          <p:cNvPr id="172" name="Google Shape;172;p23"/>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73" name="Google Shape;173;p23"/>
          <p:cNvPicPr preferRelativeResize="0"/>
          <p:nvPr/>
        </p:nvPicPr>
        <p:blipFill>
          <a:blip r:embed="rId4">
            <a:alphaModFix/>
          </a:blip>
          <a:stretch>
            <a:fillRect/>
          </a:stretch>
        </p:blipFill>
        <p:spPr>
          <a:xfrm>
            <a:off x="1676075" y="4355053"/>
            <a:ext cx="9143998" cy="521208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4"/>
          <p:cNvSpPr txBox="1"/>
          <p:nvPr/>
        </p:nvSpPr>
        <p:spPr>
          <a:xfrm>
            <a:off x="1028700" y="1717350"/>
            <a:ext cx="15996000" cy="19950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How to start a productive conversation with your students about AI.</a:t>
            </a:r>
            <a:endParaRPr sz="5400">
              <a:latin typeface="Open Sans ExtraBold"/>
              <a:ea typeface="Open Sans ExtraBold"/>
              <a:cs typeface="Open Sans ExtraBold"/>
              <a:sym typeface="Open Sans ExtraBold"/>
            </a:endParaRPr>
          </a:p>
        </p:txBody>
      </p:sp>
      <p:pic>
        <p:nvPicPr>
          <p:cNvPr id="179" name="Google Shape;179;p24"/>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80" name="Google Shape;180;p24"/>
          <p:cNvPicPr preferRelativeResize="0"/>
          <p:nvPr/>
        </p:nvPicPr>
        <p:blipFill>
          <a:blip r:embed="rId4">
            <a:alphaModFix/>
          </a:blip>
          <a:stretch>
            <a:fillRect/>
          </a:stretch>
        </p:blipFill>
        <p:spPr>
          <a:xfrm>
            <a:off x="1676075" y="4355053"/>
            <a:ext cx="9143998" cy="5212081"/>
          </a:xfrm>
          <a:prstGeom prst="rect">
            <a:avLst/>
          </a:prstGeom>
          <a:noFill/>
          <a:ln>
            <a:noFill/>
          </a:ln>
        </p:spPr>
      </p:pic>
      <p:pic>
        <p:nvPicPr>
          <p:cNvPr id="181" name="Google Shape;181;p24"/>
          <p:cNvPicPr preferRelativeResize="0"/>
          <p:nvPr/>
        </p:nvPicPr>
        <p:blipFill rotWithShape="1">
          <a:blip r:embed="rId5">
            <a:alphaModFix/>
          </a:blip>
          <a:srcRect b="18685" l="0" r="0" t="12286"/>
          <a:stretch/>
        </p:blipFill>
        <p:spPr>
          <a:xfrm>
            <a:off x="11298075" y="3149750"/>
            <a:ext cx="5632704" cy="688021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5"/>
          <p:cNvSpPr txBox="1"/>
          <p:nvPr/>
        </p:nvSpPr>
        <p:spPr>
          <a:xfrm>
            <a:off x="1028700" y="1717350"/>
            <a:ext cx="122160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An AI  Engagement Scale</a:t>
            </a:r>
            <a:endParaRPr sz="5400">
              <a:latin typeface="Open Sans ExtraBold"/>
              <a:ea typeface="Open Sans ExtraBold"/>
              <a:cs typeface="Open Sans ExtraBold"/>
              <a:sym typeface="Open Sans ExtraBold"/>
            </a:endParaRPr>
          </a:p>
        </p:txBody>
      </p:sp>
      <p:pic>
        <p:nvPicPr>
          <p:cNvPr id="187" name="Google Shape;187;p25"/>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88" name="Google Shape;188;p25"/>
          <p:cNvPicPr preferRelativeResize="0"/>
          <p:nvPr/>
        </p:nvPicPr>
        <p:blipFill>
          <a:blip r:embed="rId4">
            <a:alphaModFix/>
          </a:blip>
          <a:stretch>
            <a:fillRect/>
          </a:stretch>
        </p:blipFill>
        <p:spPr>
          <a:xfrm>
            <a:off x="1440000" y="2868900"/>
            <a:ext cx="6654602" cy="665460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6"/>
          <p:cNvSpPr txBox="1"/>
          <p:nvPr/>
        </p:nvSpPr>
        <p:spPr>
          <a:xfrm>
            <a:off x="1028700" y="1717350"/>
            <a:ext cx="122160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An AI  Engagement Scale</a:t>
            </a:r>
            <a:endParaRPr sz="5400">
              <a:latin typeface="Open Sans ExtraBold"/>
              <a:ea typeface="Open Sans ExtraBold"/>
              <a:cs typeface="Open Sans ExtraBold"/>
              <a:sym typeface="Open Sans ExtraBold"/>
            </a:endParaRPr>
          </a:p>
        </p:txBody>
      </p:sp>
      <p:pic>
        <p:nvPicPr>
          <p:cNvPr id="194" name="Google Shape;194;p26"/>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195" name="Google Shape;195;p26"/>
          <p:cNvPicPr preferRelativeResize="0"/>
          <p:nvPr/>
        </p:nvPicPr>
        <p:blipFill>
          <a:blip r:embed="rId4">
            <a:alphaModFix/>
          </a:blip>
          <a:stretch>
            <a:fillRect/>
          </a:stretch>
        </p:blipFill>
        <p:spPr>
          <a:xfrm>
            <a:off x="1440000" y="2868900"/>
            <a:ext cx="6654602" cy="6654602"/>
          </a:xfrm>
          <a:prstGeom prst="rect">
            <a:avLst/>
          </a:prstGeom>
          <a:noFill/>
          <a:ln>
            <a:noFill/>
          </a:ln>
        </p:spPr>
      </p:pic>
      <p:pic>
        <p:nvPicPr>
          <p:cNvPr id="196" name="Google Shape;196;p26"/>
          <p:cNvPicPr preferRelativeResize="0"/>
          <p:nvPr/>
        </p:nvPicPr>
        <p:blipFill>
          <a:blip r:embed="rId5">
            <a:alphaModFix/>
          </a:blip>
          <a:stretch>
            <a:fillRect/>
          </a:stretch>
        </p:blipFill>
        <p:spPr>
          <a:xfrm>
            <a:off x="9307725" y="2868900"/>
            <a:ext cx="6590596" cy="6654601"/>
          </a:xfrm>
          <a:prstGeom prst="rect">
            <a:avLst/>
          </a:prstGeom>
          <a:noFill/>
          <a:ln cap="flat" cmpd="sng" w="28575">
            <a:solidFill>
              <a:srgbClr val="595959"/>
            </a:solidFill>
            <a:prstDash val="solid"/>
            <a:round/>
            <a:headEnd len="sm" w="sm" type="none"/>
            <a:tailEnd len="sm" w="sm" type="none"/>
          </a:ln>
        </p:spPr>
      </p:pic>
      <p:sp>
        <p:nvSpPr>
          <p:cNvPr id="197" name="Google Shape;197;p26"/>
          <p:cNvSpPr txBox="1"/>
          <p:nvPr/>
        </p:nvSpPr>
        <p:spPr>
          <a:xfrm>
            <a:off x="10958675" y="9243075"/>
            <a:ext cx="5296800" cy="554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400" u="sng">
                <a:solidFill>
                  <a:schemeClr val="hlink"/>
                </a:solidFill>
                <a:hlinkClick r:id="rId6"/>
              </a:rPr>
              <a:t>Link to article by Ryan </a:t>
            </a:r>
            <a:r>
              <a:rPr lang="en-US" sz="2400" u="sng">
                <a:solidFill>
                  <a:schemeClr val="hlink"/>
                </a:solidFill>
                <a:hlinkClick r:id="rId7"/>
              </a:rPr>
              <a:t>Watkins</a:t>
            </a:r>
            <a:endParaRPr sz="24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27"/>
          <p:cNvSpPr txBox="1"/>
          <p:nvPr>
            <p:ph type="title"/>
          </p:nvPr>
        </p:nvSpPr>
        <p:spPr>
          <a:xfrm>
            <a:off x="1440000" y="1079000"/>
            <a:ext cx="15408000" cy="923400"/>
          </a:xfrm>
          <a:prstGeom prst="rect">
            <a:avLst/>
          </a:prstGeom>
        </p:spPr>
        <p:txBody>
          <a:bodyPr anchorCtr="0" anchor="ctr" bIns="45700" lIns="91425" spcFirstLastPara="1" rIns="91425" wrap="square" tIns="45700">
            <a:spAutoFit/>
          </a:bodyPr>
          <a:lstStyle/>
          <a:p>
            <a:pPr indent="0" lvl="0" marL="0" rtl="0" algn="l">
              <a:lnSpc>
                <a:spcPct val="140000"/>
              </a:lnSpc>
              <a:spcBef>
                <a:spcPts val="0"/>
              </a:spcBef>
              <a:spcAft>
                <a:spcPts val="0"/>
              </a:spcAft>
              <a:buNone/>
            </a:pPr>
            <a:r>
              <a:rPr lang="en-US" sz="5400">
                <a:latin typeface="Open Sans ExtraBold"/>
                <a:ea typeface="Open Sans ExtraBold"/>
                <a:cs typeface="Open Sans ExtraBold"/>
                <a:sym typeface="Open Sans ExtraBold"/>
              </a:rPr>
              <a:t>An AI  Engagement Scale ESSAY EXAMPLE</a:t>
            </a:r>
            <a:endParaRPr/>
          </a:p>
        </p:txBody>
      </p:sp>
      <p:pic>
        <p:nvPicPr>
          <p:cNvPr id="203" name="Google Shape;203;p27"/>
          <p:cNvPicPr preferRelativeResize="0"/>
          <p:nvPr/>
        </p:nvPicPr>
        <p:blipFill>
          <a:blip r:embed="rId3">
            <a:alphaModFix/>
          </a:blip>
          <a:stretch>
            <a:fillRect/>
          </a:stretch>
        </p:blipFill>
        <p:spPr>
          <a:xfrm>
            <a:off x="1440000" y="2868900"/>
            <a:ext cx="6654602" cy="665460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28"/>
          <p:cNvSpPr txBox="1"/>
          <p:nvPr>
            <p:ph type="title"/>
          </p:nvPr>
        </p:nvSpPr>
        <p:spPr>
          <a:xfrm>
            <a:off x="1440000" y="1079000"/>
            <a:ext cx="15408000" cy="923400"/>
          </a:xfrm>
          <a:prstGeom prst="rect">
            <a:avLst/>
          </a:prstGeom>
        </p:spPr>
        <p:txBody>
          <a:bodyPr anchorCtr="0" anchor="ctr" bIns="45700" lIns="91425" spcFirstLastPara="1" rIns="91425" wrap="square" tIns="45700">
            <a:spAutoFit/>
          </a:bodyPr>
          <a:lstStyle/>
          <a:p>
            <a:pPr indent="0" lvl="0" marL="0" rtl="0" algn="l">
              <a:lnSpc>
                <a:spcPct val="140000"/>
              </a:lnSpc>
              <a:spcBef>
                <a:spcPts val="0"/>
              </a:spcBef>
              <a:spcAft>
                <a:spcPts val="0"/>
              </a:spcAft>
              <a:buNone/>
            </a:pPr>
            <a:r>
              <a:rPr lang="en-US" sz="5400">
                <a:latin typeface="Open Sans ExtraBold"/>
                <a:ea typeface="Open Sans ExtraBold"/>
                <a:cs typeface="Open Sans ExtraBold"/>
                <a:sym typeface="Open Sans ExtraBold"/>
              </a:rPr>
              <a:t>An AI  Engagement Scale ESSAY EXAMPLE</a:t>
            </a:r>
            <a:endParaRPr/>
          </a:p>
        </p:txBody>
      </p:sp>
      <p:pic>
        <p:nvPicPr>
          <p:cNvPr id="209" name="Google Shape;209;p28"/>
          <p:cNvPicPr preferRelativeResize="0"/>
          <p:nvPr/>
        </p:nvPicPr>
        <p:blipFill>
          <a:blip r:embed="rId3">
            <a:alphaModFix/>
          </a:blip>
          <a:stretch>
            <a:fillRect/>
          </a:stretch>
        </p:blipFill>
        <p:spPr>
          <a:xfrm>
            <a:off x="1440000" y="2868900"/>
            <a:ext cx="6654602" cy="6654602"/>
          </a:xfrm>
          <a:prstGeom prst="rect">
            <a:avLst/>
          </a:prstGeom>
          <a:noFill/>
          <a:ln>
            <a:noFill/>
          </a:ln>
        </p:spPr>
      </p:pic>
      <p:sp>
        <p:nvSpPr>
          <p:cNvPr id="210" name="Google Shape;210;p28"/>
          <p:cNvSpPr txBox="1"/>
          <p:nvPr/>
        </p:nvSpPr>
        <p:spPr>
          <a:xfrm>
            <a:off x="8560000" y="2868900"/>
            <a:ext cx="8839500" cy="44514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0"/>
              </a:spcBef>
              <a:spcAft>
                <a:spcPts val="0"/>
              </a:spcAft>
              <a:buNone/>
            </a:pPr>
            <a:r>
              <a:rPr i="1" lang="en-US" sz="4400">
                <a:solidFill>
                  <a:schemeClr val="dk1"/>
                </a:solidFill>
                <a:latin typeface="Chivo"/>
                <a:ea typeface="Chivo"/>
                <a:cs typeface="Chivo"/>
                <a:sym typeface="Chivo"/>
              </a:rPr>
              <a:t>At which point on the progressive list below could a student use AI to assist in completing an </a:t>
            </a:r>
            <a:r>
              <a:rPr lang="en-US" sz="4400" u="sng">
                <a:solidFill>
                  <a:schemeClr val="dk1"/>
                </a:solidFill>
                <a:latin typeface="Chivo"/>
                <a:ea typeface="Chivo"/>
                <a:cs typeface="Chivo"/>
                <a:sym typeface="Chivo"/>
              </a:rPr>
              <a:t>essay assignment </a:t>
            </a:r>
            <a:r>
              <a:rPr i="1" lang="en-US" sz="4400">
                <a:solidFill>
                  <a:schemeClr val="dk1"/>
                </a:solidFill>
                <a:latin typeface="Chivo"/>
                <a:ea typeface="Chivo"/>
                <a:cs typeface="Chivo"/>
                <a:sym typeface="Chivo"/>
              </a:rPr>
              <a:t>WITHOUT crossing "the line" that violates academic integrity in this course?</a:t>
            </a:r>
            <a:endParaRPr i="1" sz="4400">
              <a:solidFill>
                <a:schemeClr val="dk1"/>
              </a:solidFill>
              <a:latin typeface="Chivo"/>
              <a:ea typeface="Chivo"/>
              <a:cs typeface="Chivo"/>
              <a:sym typeface="Chiv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9"/>
          <p:cNvSpPr txBox="1"/>
          <p:nvPr/>
        </p:nvSpPr>
        <p:spPr>
          <a:xfrm>
            <a:off x="1028700" y="1717350"/>
            <a:ext cx="161538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Assist in completing an essay assignment</a:t>
            </a:r>
            <a:endParaRPr sz="5400">
              <a:latin typeface="Open Sans ExtraBold"/>
              <a:ea typeface="Open Sans ExtraBold"/>
              <a:cs typeface="Open Sans ExtraBold"/>
              <a:sym typeface="Open Sans ExtraBold"/>
            </a:endParaRPr>
          </a:p>
        </p:txBody>
      </p:sp>
      <p:pic>
        <p:nvPicPr>
          <p:cNvPr id="216" name="Google Shape;216;p29"/>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sp>
        <p:nvSpPr>
          <p:cNvPr id="217" name="Google Shape;217;p29"/>
          <p:cNvSpPr txBox="1"/>
          <p:nvPr/>
        </p:nvSpPr>
        <p:spPr>
          <a:xfrm>
            <a:off x="680050" y="3004850"/>
            <a:ext cx="17262600" cy="7065000"/>
          </a:xfrm>
          <a:prstGeom prst="rect">
            <a:avLst/>
          </a:prstGeom>
          <a:noFill/>
          <a:ln>
            <a:noFill/>
          </a:ln>
        </p:spPr>
        <p:txBody>
          <a:bodyPr anchorCtr="0" anchor="t" bIns="182850" lIns="182850" spcFirstLastPara="1" rIns="182850" wrap="square" tIns="182850">
            <a:spAutoFit/>
          </a:bodyPr>
          <a:lstStyle/>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Idea Generation:</a:t>
            </a:r>
            <a:r>
              <a:rPr lang="en-US" sz="3000">
                <a:solidFill>
                  <a:schemeClr val="dk1"/>
                </a:solidFill>
              </a:rPr>
              <a:t> Brainstorm essay topics using AI based on assignment guidelines.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Title Suggestion:</a:t>
            </a:r>
            <a:r>
              <a:rPr lang="en-US" sz="3000">
                <a:solidFill>
                  <a:schemeClr val="dk1"/>
                </a:solidFill>
              </a:rPr>
              <a:t> AI helps create a relevant and engaging title for the essay.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Outline Creation:</a:t>
            </a:r>
            <a:r>
              <a:rPr lang="en-US" sz="3000">
                <a:solidFill>
                  <a:schemeClr val="dk1"/>
                </a:solidFill>
              </a:rPr>
              <a:t> Structure essay outlines with AI, outlining key points for each section.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Research Guidance:</a:t>
            </a:r>
            <a:r>
              <a:rPr lang="en-US" sz="3000">
                <a:solidFill>
                  <a:schemeClr val="dk1"/>
                </a:solidFill>
              </a:rPr>
              <a:t> AI directs potential research areas (cannot perform actual research).</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Draft Writing:</a:t>
            </a:r>
            <a:r>
              <a:rPr lang="en-US" sz="3000">
                <a:solidFill>
                  <a:schemeClr val="dk1"/>
                </a:solidFill>
              </a:rPr>
              <a:t> AI assists in writing initial drafts using outlines and research insights.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Revision Suggestions:</a:t>
            </a:r>
            <a:r>
              <a:rPr lang="en-US" sz="3000">
                <a:solidFill>
                  <a:schemeClr val="dk1"/>
                </a:solidFill>
              </a:rPr>
              <a:t> AI provides feedback to refine the draft, focusing on clarity.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Proofreading:</a:t>
            </a:r>
            <a:r>
              <a:rPr lang="en-US" sz="3000">
                <a:solidFill>
                  <a:schemeClr val="dk1"/>
                </a:solidFill>
              </a:rPr>
              <a:t> AI checks for grammatical errors and punctuation.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Style Refinement:</a:t>
            </a:r>
            <a:r>
              <a:rPr lang="en-US" sz="3000">
                <a:solidFill>
                  <a:schemeClr val="dk1"/>
                </a:solidFill>
              </a:rPr>
              <a:t> AI ensure the essay's style is appropriate for academic settings.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Final Review:</a:t>
            </a:r>
            <a:r>
              <a:rPr lang="en-US" sz="3000">
                <a:solidFill>
                  <a:schemeClr val="dk1"/>
                </a:solidFill>
              </a:rPr>
              <a:t> AI reviews the essay's coherence, structure, and persuasiveness.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Complete Essay Writing:</a:t>
            </a:r>
            <a:r>
              <a:rPr lang="en-US" sz="3000">
                <a:solidFill>
                  <a:schemeClr val="dk1"/>
                </a:solidFill>
              </a:rPr>
              <a:t> AI compiles the entire essay from provided details and research.</a:t>
            </a:r>
            <a:endParaRPr i="1" sz="3000">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30"/>
          <p:cNvSpPr txBox="1"/>
          <p:nvPr/>
        </p:nvSpPr>
        <p:spPr>
          <a:xfrm>
            <a:off x="1028700" y="1717353"/>
            <a:ext cx="7452000" cy="831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Clr>
                <a:srgbClr val="000000"/>
              </a:buClr>
              <a:buFont typeface="Arial"/>
              <a:buNone/>
            </a:pPr>
            <a:r>
              <a:rPr lang="en-US" sz="5400">
                <a:latin typeface="Open Sans ExtraBold"/>
                <a:ea typeface="Open Sans ExtraBold"/>
                <a:cs typeface="Open Sans ExtraBold"/>
                <a:sym typeface="Open Sans ExtraBold"/>
              </a:rPr>
              <a:t>Zoom cascade</a:t>
            </a:r>
            <a:endParaRPr/>
          </a:p>
        </p:txBody>
      </p:sp>
      <p:sp>
        <p:nvSpPr>
          <p:cNvPr id="223" name="Google Shape;223;p30"/>
          <p:cNvSpPr txBox="1"/>
          <p:nvPr/>
        </p:nvSpPr>
        <p:spPr>
          <a:xfrm>
            <a:off x="8654250" y="3232728"/>
            <a:ext cx="7494600" cy="5171700"/>
          </a:xfrm>
          <a:prstGeom prst="rect">
            <a:avLst/>
          </a:prstGeom>
          <a:noFill/>
          <a:ln>
            <a:noFill/>
          </a:ln>
        </p:spPr>
        <p:txBody>
          <a:bodyPr anchorCtr="0" anchor="t" bIns="0" lIns="0" spcFirstLastPara="1" rIns="0" wrap="square" tIns="0">
            <a:spAutoFit/>
          </a:bodyPr>
          <a:lstStyle/>
          <a:p>
            <a:pPr indent="-495300" lvl="0" marL="45720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After reading </a:t>
            </a:r>
            <a:r>
              <a:rPr lang="en-US" sz="4200">
                <a:latin typeface="Open Sans"/>
                <a:ea typeface="Open Sans"/>
                <a:cs typeface="Open Sans"/>
                <a:sym typeface="Open Sans"/>
              </a:rPr>
              <a:t>the</a:t>
            </a:r>
            <a:r>
              <a:rPr lang="en-US" sz="4200">
                <a:latin typeface="Open Sans"/>
                <a:ea typeface="Open Sans"/>
                <a:cs typeface="Open Sans"/>
                <a:sym typeface="Open Sans"/>
              </a:rPr>
              <a:t> choices, </a:t>
            </a:r>
            <a:r>
              <a:rPr b="1" lang="en-US" sz="4200">
                <a:latin typeface="Open Sans"/>
                <a:ea typeface="Open Sans"/>
                <a:cs typeface="Open Sans"/>
                <a:sym typeface="Open Sans"/>
              </a:rPr>
              <a:t>type your response</a:t>
            </a:r>
            <a:r>
              <a:rPr lang="en-US" sz="4200">
                <a:latin typeface="Open Sans"/>
                <a:ea typeface="Open Sans"/>
                <a:cs typeface="Open Sans"/>
                <a:sym typeface="Open Sans"/>
              </a:rPr>
              <a:t> into the Zoom chat </a:t>
            </a:r>
            <a:r>
              <a:rPr b="1" lang="en-US" sz="4200">
                <a:latin typeface="Open Sans"/>
                <a:ea typeface="Open Sans"/>
                <a:cs typeface="Open Sans"/>
                <a:sym typeface="Open Sans"/>
              </a:rPr>
              <a:t>BUT DO NOT PRESS ENTER</a:t>
            </a:r>
            <a:endParaRPr b="1" sz="4200">
              <a:latin typeface="Open Sans"/>
              <a:ea typeface="Open Sans"/>
              <a:cs typeface="Open Sans"/>
              <a:sym typeface="Open Sans"/>
            </a:endParaRPr>
          </a:p>
          <a:p>
            <a:pPr indent="-495300" lvl="0" marL="457200" rtl="0" algn="l">
              <a:lnSpc>
                <a:spcPct val="140000"/>
              </a:lnSpc>
              <a:spcBef>
                <a:spcPts val="0"/>
              </a:spcBef>
              <a:spcAft>
                <a:spcPts val="0"/>
              </a:spcAft>
              <a:buSzPts val="4200"/>
              <a:buFont typeface="Open Sans"/>
              <a:buChar char="●"/>
            </a:pPr>
            <a:r>
              <a:rPr lang="en-US" sz="4200">
                <a:latin typeface="Open Sans"/>
                <a:ea typeface="Open Sans"/>
                <a:cs typeface="Open Sans"/>
                <a:sym typeface="Open Sans"/>
              </a:rPr>
              <a:t>We will press enter together on the </a:t>
            </a:r>
            <a:r>
              <a:rPr b="1" lang="en-US" sz="4200">
                <a:latin typeface="Open Sans"/>
                <a:ea typeface="Open Sans"/>
                <a:cs typeface="Open Sans"/>
                <a:sym typeface="Open Sans"/>
              </a:rPr>
              <a:t>count of three</a:t>
            </a:r>
            <a:endParaRPr b="1" sz="4200">
              <a:latin typeface="Open Sans"/>
              <a:ea typeface="Open Sans"/>
              <a:cs typeface="Open Sans"/>
              <a:sym typeface="Open Sans"/>
            </a:endParaRPr>
          </a:p>
        </p:txBody>
      </p:sp>
      <p:pic>
        <p:nvPicPr>
          <p:cNvPr id="224" name="Google Shape;224;p30"/>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descr="How to Reach the Waterfalls of Havasu Creek - MountainZone" id="225" name="Google Shape;225;p30"/>
          <p:cNvPicPr preferRelativeResize="0"/>
          <p:nvPr/>
        </p:nvPicPr>
        <p:blipFill rotWithShape="1">
          <a:blip r:embed="rId4">
            <a:alphaModFix/>
          </a:blip>
          <a:srcRect b="0" l="0" r="0" t="0"/>
          <a:stretch/>
        </p:blipFill>
        <p:spPr>
          <a:xfrm>
            <a:off x="705552" y="3221477"/>
            <a:ext cx="6919977" cy="5194225"/>
          </a:xfrm>
          <a:prstGeom prst="rect">
            <a:avLst/>
          </a:prstGeom>
          <a:noFill/>
          <a:ln>
            <a:noFill/>
          </a:ln>
          <a:effectLst>
            <a:outerShdw blurRad="57150" rotWithShape="0" algn="bl" dir="5400000" dist="19050">
              <a:schemeClr val="dk1">
                <a:alpha val="50000"/>
              </a:scheme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pic>
        <p:nvPicPr>
          <p:cNvPr descr="How to Reach the Waterfalls of Havasu Creek - MountainZone" id="230" name="Google Shape;230;p31"/>
          <p:cNvPicPr preferRelativeResize="0"/>
          <p:nvPr/>
        </p:nvPicPr>
        <p:blipFill rotWithShape="1">
          <a:blip r:embed="rId3">
            <a:alphaModFix/>
          </a:blip>
          <a:srcRect b="0" l="0" r="0" t="0"/>
          <a:stretch/>
        </p:blipFill>
        <p:spPr>
          <a:xfrm>
            <a:off x="458805" y="-90720"/>
            <a:ext cx="3951401" cy="2965953"/>
          </a:xfrm>
          <a:prstGeom prst="rect">
            <a:avLst/>
          </a:prstGeom>
          <a:noFill/>
          <a:ln>
            <a:noFill/>
          </a:ln>
          <a:effectLst>
            <a:outerShdw blurRad="57150" rotWithShape="0" algn="bl" dir="5400000" dist="19050">
              <a:schemeClr val="dk1">
                <a:alpha val="50000"/>
              </a:schemeClr>
            </a:outerShdw>
          </a:effectLst>
        </p:spPr>
      </p:pic>
      <p:sp>
        <p:nvSpPr>
          <p:cNvPr id="231" name="Google Shape;231;p31"/>
          <p:cNvSpPr txBox="1"/>
          <p:nvPr/>
        </p:nvSpPr>
        <p:spPr>
          <a:xfrm>
            <a:off x="1028700" y="1717350"/>
            <a:ext cx="16153800" cy="831300"/>
          </a:xfrm>
          <a:prstGeom prst="rect">
            <a:avLst/>
          </a:prstGeom>
          <a:solidFill>
            <a:schemeClr val="lt1"/>
          </a:solid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Assist in completing an essay assignment</a:t>
            </a:r>
            <a:endParaRPr sz="5400">
              <a:latin typeface="Open Sans ExtraBold"/>
              <a:ea typeface="Open Sans ExtraBold"/>
              <a:cs typeface="Open Sans ExtraBold"/>
              <a:sym typeface="Open Sans ExtraBold"/>
            </a:endParaRPr>
          </a:p>
        </p:txBody>
      </p:sp>
      <p:pic>
        <p:nvPicPr>
          <p:cNvPr id="232" name="Google Shape;232;p31"/>
          <p:cNvPicPr preferRelativeResize="0"/>
          <p:nvPr/>
        </p:nvPicPr>
        <p:blipFill rotWithShape="1">
          <a:blip r:embed="rId4">
            <a:alphaModFix/>
          </a:blip>
          <a:srcRect b="0" l="0" r="0" t="0"/>
          <a:stretch/>
        </p:blipFill>
        <p:spPr>
          <a:xfrm>
            <a:off x="14333556" y="435297"/>
            <a:ext cx="3280115" cy="1186805"/>
          </a:xfrm>
          <a:prstGeom prst="rect">
            <a:avLst/>
          </a:prstGeom>
          <a:noFill/>
          <a:ln>
            <a:noFill/>
          </a:ln>
        </p:spPr>
      </p:pic>
      <p:sp>
        <p:nvSpPr>
          <p:cNvPr id="233" name="Google Shape;233;p31"/>
          <p:cNvSpPr txBox="1"/>
          <p:nvPr/>
        </p:nvSpPr>
        <p:spPr>
          <a:xfrm>
            <a:off x="680050" y="3004850"/>
            <a:ext cx="17262600" cy="7065000"/>
          </a:xfrm>
          <a:prstGeom prst="rect">
            <a:avLst/>
          </a:prstGeom>
          <a:noFill/>
          <a:ln>
            <a:noFill/>
          </a:ln>
        </p:spPr>
        <p:txBody>
          <a:bodyPr anchorCtr="0" anchor="t" bIns="182850" lIns="182850" spcFirstLastPara="1" rIns="182850" wrap="square" tIns="182850">
            <a:spAutoFit/>
          </a:bodyPr>
          <a:lstStyle/>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Idea Generation:</a:t>
            </a:r>
            <a:r>
              <a:rPr lang="en-US" sz="3000">
                <a:solidFill>
                  <a:schemeClr val="dk1"/>
                </a:solidFill>
              </a:rPr>
              <a:t> Brainstorm essay topics using AI based on assignment guidelines.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Title Suggestion:</a:t>
            </a:r>
            <a:r>
              <a:rPr lang="en-US" sz="3000">
                <a:solidFill>
                  <a:schemeClr val="dk1"/>
                </a:solidFill>
              </a:rPr>
              <a:t> AI helps create a relevant and engaging title for the essay.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Outline Creation:</a:t>
            </a:r>
            <a:r>
              <a:rPr lang="en-US" sz="3000">
                <a:solidFill>
                  <a:schemeClr val="dk1"/>
                </a:solidFill>
              </a:rPr>
              <a:t> Structure essay outlines with AI, outlining key points for each section.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Research Guidance:</a:t>
            </a:r>
            <a:r>
              <a:rPr lang="en-US" sz="3000">
                <a:solidFill>
                  <a:schemeClr val="dk1"/>
                </a:solidFill>
              </a:rPr>
              <a:t> AI directs potential research areas (cannot perform actual research).</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Draft Writing:</a:t>
            </a:r>
            <a:r>
              <a:rPr lang="en-US" sz="3000">
                <a:solidFill>
                  <a:schemeClr val="dk1"/>
                </a:solidFill>
              </a:rPr>
              <a:t> AI assists in writing initial drafts using outlines and research insights.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Revision Suggestions:</a:t>
            </a:r>
            <a:r>
              <a:rPr lang="en-US" sz="3000">
                <a:solidFill>
                  <a:schemeClr val="dk1"/>
                </a:solidFill>
              </a:rPr>
              <a:t> AI provides feedback to refine the draft, focusing on clarity.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Proofreading:</a:t>
            </a:r>
            <a:r>
              <a:rPr lang="en-US" sz="3000">
                <a:solidFill>
                  <a:schemeClr val="dk1"/>
                </a:solidFill>
              </a:rPr>
              <a:t> AI checks for grammatical errors and punctuation.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Style Refinement:</a:t>
            </a:r>
            <a:r>
              <a:rPr lang="en-US" sz="3000">
                <a:solidFill>
                  <a:schemeClr val="dk1"/>
                </a:solidFill>
              </a:rPr>
              <a:t> AI ensure the essay's style is appropriate for academic settings.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Final Review:</a:t>
            </a:r>
            <a:r>
              <a:rPr lang="en-US" sz="3000">
                <a:solidFill>
                  <a:schemeClr val="dk1"/>
                </a:solidFill>
              </a:rPr>
              <a:t> AI reviews the essay's coherence, structure, and persuasiveness.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Complete Essay Writing:</a:t>
            </a:r>
            <a:r>
              <a:rPr lang="en-US" sz="3000">
                <a:solidFill>
                  <a:schemeClr val="dk1"/>
                </a:solidFill>
              </a:rPr>
              <a:t> AI compiles the entire essay from provided details and research.</a:t>
            </a:r>
            <a:endParaRPr i="1" sz="30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pic>
        <p:nvPicPr>
          <p:cNvPr descr="How to Reach the Waterfalls of Havasu Creek - MountainZone" id="238" name="Google Shape;238;p32"/>
          <p:cNvPicPr preferRelativeResize="0"/>
          <p:nvPr/>
        </p:nvPicPr>
        <p:blipFill rotWithShape="1">
          <a:blip r:embed="rId3">
            <a:alphaModFix/>
          </a:blip>
          <a:srcRect b="0" l="0" r="0" t="0"/>
          <a:stretch/>
        </p:blipFill>
        <p:spPr>
          <a:xfrm>
            <a:off x="458805" y="-90720"/>
            <a:ext cx="3951401" cy="2965953"/>
          </a:xfrm>
          <a:prstGeom prst="rect">
            <a:avLst/>
          </a:prstGeom>
          <a:noFill/>
          <a:ln>
            <a:noFill/>
          </a:ln>
          <a:effectLst>
            <a:outerShdw blurRad="57150" rotWithShape="0" algn="bl" dir="5400000" dist="19050">
              <a:schemeClr val="dk1">
                <a:alpha val="50000"/>
              </a:schemeClr>
            </a:outerShdw>
          </a:effectLst>
        </p:spPr>
      </p:pic>
      <p:sp>
        <p:nvSpPr>
          <p:cNvPr id="239" name="Google Shape;239;p32"/>
          <p:cNvSpPr txBox="1"/>
          <p:nvPr/>
        </p:nvSpPr>
        <p:spPr>
          <a:xfrm>
            <a:off x="1028700" y="1717350"/>
            <a:ext cx="16153800" cy="831300"/>
          </a:xfrm>
          <a:prstGeom prst="rect">
            <a:avLst/>
          </a:prstGeom>
          <a:solidFill>
            <a:schemeClr val="lt1"/>
          </a:solid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Assist in completing an essay assignment</a:t>
            </a:r>
            <a:endParaRPr sz="5400">
              <a:latin typeface="Open Sans ExtraBold"/>
              <a:ea typeface="Open Sans ExtraBold"/>
              <a:cs typeface="Open Sans ExtraBold"/>
              <a:sym typeface="Open Sans ExtraBold"/>
            </a:endParaRPr>
          </a:p>
        </p:txBody>
      </p:sp>
      <p:pic>
        <p:nvPicPr>
          <p:cNvPr id="240" name="Google Shape;240;p32"/>
          <p:cNvPicPr preferRelativeResize="0"/>
          <p:nvPr/>
        </p:nvPicPr>
        <p:blipFill rotWithShape="1">
          <a:blip r:embed="rId4">
            <a:alphaModFix/>
          </a:blip>
          <a:srcRect b="0" l="0" r="0" t="0"/>
          <a:stretch/>
        </p:blipFill>
        <p:spPr>
          <a:xfrm>
            <a:off x="14333556" y="435297"/>
            <a:ext cx="3280115" cy="1186805"/>
          </a:xfrm>
          <a:prstGeom prst="rect">
            <a:avLst/>
          </a:prstGeom>
          <a:noFill/>
          <a:ln>
            <a:noFill/>
          </a:ln>
        </p:spPr>
      </p:pic>
      <p:sp>
        <p:nvSpPr>
          <p:cNvPr id="241" name="Google Shape;241;p32"/>
          <p:cNvSpPr txBox="1"/>
          <p:nvPr/>
        </p:nvSpPr>
        <p:spPr>
          <a:xfrm>
            <a:off x="680050" y="3004850"/>
            <a:ext cx="17262600" cy="7065000"/>
          </a:xfrm>
          <a:prstGeom prst="rect">
            <a:avLst/>
          </a:prstGeom>
          <a:noFill/>
          <a:ln>
            <a:noFill/>
          </a:ln>
        </p:spPr>
        <p:txBody>
          <a:bodyPr anchorCtr="0" anchor="t" bIns="182850" lIns="182850" spcFirstLastPara="1" rIns="182850" wrap="square" tIns="182850">
            <a:spAutoFit/>
          </a:bodyPr>
          <a:lstStyle/>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Idea Generation:</a:t>
            </a:r>
            <a:r>
              <a:rPr lang="en-US" sz="3000">
                <a:solidFill>
                  <a:schemeClr val="dk1"/>
                </a:solidFill>
              </a:rPr>
              <a:t> Brainstorm essay topics using AI based on assignment guidelines.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Title Suggestion:</a:t>
            </a:r>
            <a:r>
              <a:rPr lang="en-US" sz="3000">
                <a:solidFill>
                  <a:schemeClr val="dk1"/>
                </a:solidFill>
              </a:rPr>
              <a:t> AI helps create a relevant and engaging title for the essay.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Outline Creation:</a:t>
            </a:r>
            <a:r>
              <a:rPr lang="en-US" sz="3000">
                <a:solidFill>
                  <a:schemeClr val="dk1"/>
                </a:solidFill>
              </a:rPr>
              <a:t> Structure essay outlines with AI, outlining key points for each section.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Research Guidance:</a:t>
            </a:r>
            <a:r>
              <a:rPr lang="en-US" sz="3000">
                <a:solidFill>
                  <a:schemeClr val="dk1"/>
                </a:solidFill>
              </a:rPr>
              <a:t> AI directs potential research areas (cannot perform actual research).</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Draft Writing:</a:t>
            </a:r>
            <a:r>
              <a:rPr lang="en-US" sz="3000">
                <a:solidFill>
                  <a:schemeClr val="dk1"/>
                </a:solidFill>
              </a:rPr>
              <a:t> AI assists in writing initial drafts using outlines and research insights.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Revision Suggestions:</a:t>
            </a:r>
            <a:r>
              <a:rPr lang="en-US" sz="3000">
                <a:solidFill>
                  <a:schemeClr val="dk1"/>
                </a:solidFill>
              </a:rPr>
              <a:t> AI provides feedback to refine the draft, focusing on clarity.</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Proofreading:</a:t>
            </a:r>
            <a:r>
              <a:rPr lang="en-US" sz="3000">
                <a:solidFill>
                  <a:schemeClr val="dk1"/>
                </a:solidFill>
              </a:rPr>
              <a:t> AI checks for grammatical errors and punctuation.</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Style Refinement:</a:t>
            </a:r>
            <a:r>
              <a:rPr lang="en-US" sz="3000">
                <a:solidFill>
                  <a:schemeClr val="dk1"/>
                </a:solidFill>
              </a:rPr>
              <a:t> AI ensure the essay's style is appropriate for academic settings.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Final Review:</a:t>
            </a:r>
            <a:r>
              <a:rPr lang="en-US" sz="3000">
                <a:solidFill>
                  <a:schemeClr val="dk1"/>
                </a:solidFill>
              </a:rPr>
              <a:t> AI reviews the essay's coherence, structure, and persuasiveness.</a:t>
            </a:r>
            <a:endParaRPr sz="3000">
              <a:solidFill>
                <a:schemeClr val="dk1"/>
              </a:solidFill>
            </a:endParaRPr>
          </a:p>
          <a:p>
            <a:pPr indent="-647700" lvl="0" marL="914400" rtl="0" algn="l">
              <a:lnSpc>
                <a:spcPct val="150000"/>
              </a:lnSpc>
              <a:spcBef>
                <a:spcPts val="0"/>
              </a:spcBef>
              <a:spcAft>
                <a:spcPts val="0"/>
              </a:spcAft>
              <a:buClr>
                <a:schemeClr val="dk1"/>
              </a:buClr>
              <a:buSzPts val="3000"/>
              <a:buAutoNum type="arabicPeriod"/>
            </a:pPr>
            <a:r>
              <a:rPr b="1" lang="en-US" sz="3000">
                <a:solidFill>
                  <a:schemeClr val="dk1"/>
                </a:solidFill>
              </a:rPr>
              <a:t>Complete Essay Writing:</a:t>
            </a:r>
            <a:r>
              <a:rPr lang="en-US" sz="3000">
                <a:solidFill>
                  <a:schemeClr val="dk1"/>
                </a:solidFill>
              </a:rPr>
              <a:t> AI compiles the entire essay from provided details and research.</a:t>
            </a:r>
            <a:endParaRPr i="1" sz="3000">
              <a:solidFill>
                <a:schemeClr val="dk1"/>
              </a:solidFill>
            </a:endParaRPr>
          </a:p>
        </p:txBody>
      </p:sp>
      <p:pic>
        <p:nvPicPr>
          <p:cNvPr id="242" name="Google Shape;242;p32"/>
          <p:cNvPicPr preferRelativeResize="0"/>
          <p:nvPr/>
        </p:nvPicPr>
        <p:blipFill>
          <a:blip r:embed="rId5">
            <a:alphaModFix/>
          </a:blip>
          <a:stretch>
            <a:fillRect/>
          </a:stretch>
        </p:blipFill>
        <p:spPr>
          <a:xfrm>
            <a:off x="13421400" y="5420400"/>
            <a:ext cx="4866600" cy="48666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33"/>
          <p:cNvSpPr txBox="1"/>
          <p:nvPr/>
        </p:nvSpPr>
        <p:spPr>
          <a:xfrm>
            <a:off x="1028700" y="1717350"/>
            <a:ext cx="122160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An AI  Engagement Scale</a:t>
            </a:r>
            <a:endParaRPr sz="5400">
              <a:latin typeface="Open Sans ExtraBold"/>
              <a:ea typeface="Open Sans ExtraBold"/>
              <a:cs typeface="Open Sans ExtraBold"/>
              <a:sym typeface="Open Sans ExtraBold"/>
            </a:endParaRPr>
          </a:p>
        </p:txBody>
      </p:sp>
      <p:pic>
        <p:nvPicPr>
          <p:cNvPr id="248" name="Google Shape;248;p33"/>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49" name="Google Shape;249;p33"/>
          <p:cNvPicPr preferRelativeResize="0"/>
          <p:nvPr/>
        </p:nvPicPr>
        <p:blipFill>
          <a:blip r:embed="rId4">
            <a:alphaModFix/>
          </a:blip>
          <a:stretch>
            <a:fillRect/>
          </a:stretch>
        </p:blipFill>
        <p:spPr>
          <a:xfrm>
            <a:off x="849525" y="2868900"/>
            <a:ext cx="6590596" cy="6654601"/>
          </a:xfrm>
          <a:prstGeom prst="rect">
            <a:avLst/>
          </a:prstGeom>
          <a:noFill/>
          <a:ln cap="flat" cmpd="sng" w="28575">
            <a:solidFill>
              <a:srgbClr val="595959"/>
            </a:solidFill>
            <a:prstDash val="solid"/>
            <a:round/>
            <a:headEnd len="sm" w="sm" type="none"/>
            <a:tailEnd len="sm" w="sm" type="none"/>
          </a:ln>
        </p:spPr>
      </p:pic>
      <p:sp>
        <p:nvSpPr>
          <p:cNvPr id="250" name="Google Shape;250;p33"/>
          <p:cNvSpPr txBox="1"/>
          <p:nvPr/>
        </p:nvSpPr>
        <p:spPr>
          <a:xfrm>
            <a:off x="2500475" y="9243075"/>
            <a:ext cx="5296800" cy="554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400" u="sng">
                <a:solidFill>
                  <a:schemeClr val="hlink"/>
                </a:solidFill>
                <a:hlinkClick r:id="rId5"/>
              </a:rPr>
              <a:t>Link to article by Ryan Watkins</a:t>
            </a:r>
            <a:endParaRPr sz="2400"/>
          </a:p>
        </p:txBody>
      </p:sp>
      <p:sp>
        <p:nvSpPr>
          <p:cNvPr id="251" name="Google Shape;251;p33"/>
          <p:cNvSpPr txBox="1"/>
          <p:nvPr/>
        </p:nvSpPr>
        <p:spPr>
          <a:xfrm>
            <a:off x="7797275" y="4187100"/>
            <a:ext cx="9504600" cy="35967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Open Sans"/>
              <a:buChar char="●"/>
            </a:pPr>
            <a:r>
              <a:rPr lang="en-US" sz="3200">
                <a:latin typeface="Open Sans"/>
                <a:ea typeface="Open Sans"/>
                <a:cs typeface="Open Sans"/>
                <a:sym typeface="Open Sans"/>
              </a:rPr>
              <a:t>C</a:t>
            </a:r>
            <a:r>
              <a:rPr lang="en-US" sz="3200">
                <a:latin typeface="Open Sans"/>
                <a:ea typeface="Open Sans"/>
                <a:cs typeface="Open Sans"/>
                <a:sym typeface="Open Sans"/>
              </a:rPr>
              <a:t>ompleting an essay assignment</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T</a:t>
            </a:r>
            <a:r>
              <a:rPr lang="en-US" sz="3200">
                <a:latin typeface="Open Sans"/>
                <a:ea typeface="Open Sans"/>
                <a:cs typeface="Open Sans"/>
                <a:sym typeface="Open Sans"/>
              </a:rPr>
              <a:t>aking an exam, test, or quiz</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Writing a literature review</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Completing a collaborative project</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Coding project</a:t>
            </a:r>
            <a:endParaRPr sz="3200">
              <a:latin typeface="Open Sans"/>
              <a:ea typeface="Open Sans"/>
              <a:cs typeface="Open Sans"/>
              <a:sym typeface="Open Sans"/>
            </a:endParaRPr>
          </a:p>
          <a:p>
            <a:pPr indent="-431800" lvl="0" marL="457200" rtl="0" algn="l">
              <a:lnSpc>
                <a:spcPct val="100000"/>
              </a:lnSpc>
              <a:spcBef>
                <a:spcPts val="1000"/>
              </a:spcBef>
              <a:spcAft>
                <a:spcPts val="1000"/>
              </a:spcAft>
              <a:buSzPts val="3200"/>
              <a:buFont typeface="Open Sans"/>
              <a:buChar char="●"/>
            </a:pPr>
            <a:r>
              <a:rPr lang="en-US" sz="3200">
                <a:latin typeface="Open Sans"/>
                <a:ea typeface="Open Sans"/>
                <a:cs typeface="Open Sans"/>
                <a:sym typeface="Open Sans"/>
              </a:rPr>
              <a:t>C</a:t>
            </a:r>
            <a:r>
              <a:rPr lang="en-US" sz="3200">
                <a:latin typeface="Open Sans"/>
                <a:ea typeface="Open Sans"/>
                <a:cs typeface="Open Sans"/>
                <a:sym typeface="Open Sans"/>
              </a:rPr>
              <a:t>ompleting a data analysis research</a:t>
            </a:r>
            <a:endParaRPr sz="3200">
              <a:latin typeface="Open Sans"/>
              <a:ea typeface="Open Sans"/>
              <a:cs typeface="Open Sans"/>
              <a:sym typeface="Open Sans"/>
            </a:endParaRPr>
          </a:p>
        </p:txBody>
      </p:sp>
      <p:sp>
        <p:nvSpPr>
          <p:cNvPr id="252" name="Google Shape;252;p33"/>
          <p:cNvSpPr txBox="1"/>
          <p:nvPr/>
        </p:nvSpPr>
        <p:spPr>
          <a:xfrm>
            <a:off x="7797275" y="3254650"/>
            <a:ext cx="9816300" cy="646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u="sng">
                <a:latin typeface="Open Sans"/>
                <a:ea typeface="Open Sans"/>
                <a:cs typeface="Open Sans"/>
                <a:sym typeface="Open Sans"/>
              </a:rPr>
              <a:t>Six </a:t>
            </a:r>
            <a:r>
              <a:rPr lang="en-US" sz="4200" u="sng">
                <a:latin typeface="Open Sans"/>
                <a:ea typeface="Open Sans"/>
                <a:cs typeface="Open Sans"/>
                <a:sym typeface="Open Sans"/>
              </a:rPr>
              <a:t>example</a:t>
            </a:r>
            <a:r>
              <a:rPr lang="en-US" sz="4200" u="sng">
                <a:latin typeface="Open Sans"/>
                <a:ea typeface="Open Sans"/>
                <a:cs typeface="Open Sans"/>
                <a:sym typeface="Open Sans"/>
              </a:rPr>
              <a:t> survey scales. Assist in</a:t>
            </a:r>
            <a:endParaRPr u="sng"/>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4"/>
          <p:cNvSpPr txBox="1"/>
          <p:nvPr/>
        </p:nvSpPr>
        <p:spPr>
          <a:xfrm>
            <a:off x="1028700" y="1717350"/>
            <a:ext cx="122160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An AI  Engagement Scale</a:t>
            </a:r>
            <a:endParaRPr sz="5400">
              <a:latin typeface="Open Sans ExtraBold"/>
              <a:ea typeface="Open Sans ExtraBold"/>
              <a:cs typeface="Open Sans ExtraBold"/>
              <a:sym typeface="Open Sans ExtraBold"/>
            </a:endParaRPr>
          </a:p>
        </p:txBody>
      </p:sp>
      <p:pic>
        <p:nvPicPr>
          <p:cNvPr id="258" name="Google Shape;258;p34"/>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59" name="Google Shape;259;p34"/>
          <p:cNvPicPr preferRelativeResize="0"/>
          <p:nvPr/>
        </p:nvPicPr>
        <p:blipFill>
          <a:blip r:embed="rId4">
            <a:alphaModFix/>
          </a:blip>
          <a:stretch>
            <a:fillRect/>
          </a:stretch>
        </p:blipFill>
        <p:spPr>
          <a:xfrm>
            <a:off x="849525" y="2868900"/>
            <a:ext cx="6590596" cy="6654601"/>
          </a:xfrm>
          <a:prstGeom prst="rect">
            <a:avLst/>
          </a:prstGeom>
          <a:noFill/>
          <a:ln cap="flat" cmpd="sng" w="28575">
            <a:solidFill>
              <a:srgbClr val="595959"/>
            </a:solidFill>
            <a:prstDash val="solid"/>
            <a:round/>
            <a:headEnd len="sm" w="sm" type="none"/>
            <a:tailEnd len="sm" w="sm" type="none"/>
          </a:ln>
        </p:spPr>
      </p:pic>
      <p:sp>
        <p:nvSpPr>
          <p:cNvPr id="260" name="Google Shape;260;p34"/>
          <p:cNvSpPr txBox="1"/>
          <p:nvPr/>
        </p:nvSpPr>
        <p:spPr>
          <a:xfrm>
            <a:off x="2500475" y="9243075"/>
            <a:ext cx="5296800" cy="554100"/>
          </a:xfrm>
          <a:prstGeom prst="rect">
            <a:avLst/>
          </a:prstGeom>
          <a:solidFill>
            <a:schemeClr val="lt1"/>
          </a:solid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2400" u="sng">
                <a:solidFill>
                  <a:schemeClr val="hlink"/>
                </a:solidFill>
                <a:hlinkClick r:id="rId5"/>
              </a:rPr>
              <a:t>Link to article by Ryan Watkins</a:t>
            </a:r>
            <a:endParaRPr sz="2400"/>
          </a:p>
        </p:txBody>
      </p:sp>
      <p:sp>
        <p:nvSpPr>
          <p:cNvPr id="261" name="Google Shape;261;p34"/>
          <p:cNvSpPr txBox="1"/>
          <p:nvPr/>
        </p:nvSpPr>
        <p:spPr>
          <a:xfrm>
            <a:off x="7797275" y="4187100"/>
            <a:ext cx="9504600" cy="3596700"/>
          </a:xfrm>
          <a:prstGeom prst="rect">
            <a:avLst/>
          </a:prstGeom>
          <a:noFill/>
          <a:ln>
            <a:noFill/>
          </a:ln>
        </p:spPr>
        <p:txBody>
          <a:bodyPr anchorCtr="0" anchor="t" bIns="0" lIns="0" spcFirstLastPara="1" rIns="0" wrap="square" tIns="0">
            <a:spAutoFit/>
          </a:bodyPr>
          <a:lstStyle/>
          <a:p>
            <a:pPr indent="-431800" lvl="0" marL="457200" marR="0" rtl="0" algn="l">
              <a:lnSpc>
                <a:spcPct val="100000"/>
              </a:lnSpc>
              <a:spcBef>
                <a:spcPts val="0"/>
              </a:spcBef>
              <a:spcAft>
                <a:spcPts val="0"/>
              </a:spcAft>
              <a:buSzPts val="3200"/>
              <a:buFont typeface="Open Sans"/>
              <a:buChar char="●"/>
            </a:pPr>
            <a:r>
              <a:rPr lang="en-US" sz="3200">
                <a:latin typeface="Open Sans"/>
                <a:ea typeface="Open Sans"/>
                <a:cs typeface="Open Sans"/>
                <a:sym typeface="Open Sans"/>
              </a:rPr>
              <a:t>Assist in completing an essay assignment</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Assist in taking an exam, test, or quiz</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Assist in writing a literature review</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Assist in completing a collaborative project</a:t>
            </a:r>
            <a:endParaRPr sz="3200">
              <a:latin typeface="Open Sans"/>
              <a:ea typeface="Open Sans"/>
              <a:cs typeface="Open Sans"/>
              <a:sym typeface="Open Sans"/>
            </a:endParaRPr>
          </a:p>
          <a:p>
            <a:pPr indent="-431800" lvl="0" marL="457200" rtl="0" algn="l">
              <a:lnSpc>
                <a:spcPct val="100000"/>
              </a:lnSpc>
              <a:spcBef>
                <a:spcPts val="1000"/>
              </a:spcBef>
              <a:spcAft>
                <a:spcPts val="0"/>
              </a:spcAft>
              <a:buSzPts val="3200"/>
              <a:buFont typeface="Open Sans"/>
              <a:buChar char="●"/>
            </a:pPr>
            <a:r>
              <a:rPr lang="en-US" sz="3200">
                <a:latin typeface="Open Sans"/>
                <a:ea typeface="Open Sans"/>
                <a:cs typeface="Open Sans"/>
                <a:sym typeface="Open Sans"/>
              </a:rPr>
              <a:t>Assist in completing a coding project</a:t>
            </a:r>
            <a:endParaRPr sz="3200">
              <a:latin typeface="Open Sans"/>
              <a:ea typeface="Open Sans"/>
              <a:cs typeface="Open Sans"/>
              <a:sym typeface="Open Sans"/>
            </a:endParaRPr>
          </a:p>
          <a:p>
            <a:pPr indent="-431800" lvl="0" marL="457200" rtl="0" algn="l">
              <a:lnSpc>
                <a:spcPct val="100000"/>
              </a:lnSpc>
              <a:spcBef>
                <a:spcPts val="1000"/>
              </a:spcBef>
              <a:spcAft>
                <a:spcPts val="1000"/>
              </a:spcAft>
              <a:buSzPts val="3200"/>
              <a:buFont typeface="Open Sans"/>
              <a:buChar char="●"/>
            </a:pPr>
            <a:r>
              <a:rPr lang="en-US" sz="3200">
                <a:latin typeface="Open Sans"/>
                <a:ea typeface="Open Sans"/>
                <a:cs typeface="Open Sans"/>
                <a:sym typeface="Open Sans"/>
              </a:rPr>
              <a:t>Assist in completing a data analysis research</a:t>
            </a:r>
            <a:endParaRPr sz="3200">
              <a:latin typeface="Open Sans"/>
              <a:ea typeface="Open Sans"/>
              <a:cs typeface="Open Sans"/>
              <a:sym typeface="Open Sans"/>
            </a:endParaRPr>
          </a:p>
        </p:txBody>
      </p:sp>
      <p:sp>
        <p:nvSpPr>
          <p:cNvPr id="262" name="Google Shape;262;p34"/>
          <p:cNvSpPr txBox="1"/>
          <p:nvPr/>
        </p:nvSpPr>
        <p:spPr>
          <a:xfrm>
            <a:off x="7797275" y="3254640"/>
            <a:ext cx="7494600" cy="6465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lang="en-US" sz="4200" u="sng">
                <a:latin typeface="Open Sans"/>
                <a:ea typeface="Open Sans"/>
                <a:cs typeface="Open Sans"/>
                <a:sym typeface="Open Sans"/>
              </a:rPr>
              <a:t>Six example survey scales</a:t>
            </a:r>
            <a:endParaRPr u="sng"/>
          </a:p>
        </p:txBody>
      </p:sp>
      <p:sp>
        <p:nvSpPr>
          <p:cNvPr id="263" name="Google Shape;263;p34"/>
          <p:cNvSpPr txBox="1"/>
          <p:nvPr/>
        </p:nvSpPr>
        <p:spPr>
          <a:xfrm>
            <a:off x="8806603" y="7783809"/>
            <a:ext cx="7896300" cy="14160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a:solidFill>
                  <a:schemeClr val="lt1"/>
                </a:solidFill>
                <a:latin typeface="Calibri"/>
                <a:ea typeface="Calibri"/>
                <a:cs typeface="Calibri"/>
                <a:sym typeface="Calibri"/>
              </a:rPr>
              <a:t>But what if these examples don’t work for my class?</a:t>
            </a:r>
            <a:endParaRPr b="1" sz="4000">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35"/>
          <p:cNvSpPr txBox="1"/>
          <p:nvPr/>
        </p:nvSpPr>
        <p:spPr>
          <a:xfrm>
            <a:off x="1028700" y="1717350"/>
            <a:ext cx="152403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Use AI to create a</a:t>
            </a:r>
            <a:r>
              <a:rPr lang="en-US" sz="5400">
                <a:latin typeface="Open Sans ExtraBold"/>
                <a:ea typeface="Open Sans ExtraBold"/>
                <a:cs typeface="Open Sans ExtraBold"/>
                <a:sym typeface="Open Sans ExtraBold"/>
              </a:rPr>
              <a:t>n AI  Engagement Scale</a:t>
            </a:r>
            <a:endParaRPr sz="5400">
              <a:latin typeface="Open Sans ExtraBold"/>
              <a:ea typeface="Open Sans ExtraBold"/>
              <a:cs typeface="Open Sans ExtraBold"/>
              <a:sym typeface="Open Sans ExtraBold"/>
            </a:endParaRPr>
          </a:p>
        </p:txBody>
      </p:sp>
      <p:pic>
        <p:nvPicPr>
          <p:cNvPr id="269" name="Google Shape;269;p35"/>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70" name="Google Shape;270;p35"/>
          <p:cNvPicPr preferRelativeResize="0"/>
          <p:nvPr/>
        </p:nvPicPr>
        <p:blipFill>
          <a:blip r:embed="rId4">
            <a:alphaModFix/>
          </a:blip>
          <a:stretch>
            <a:fillRect/>
          </a:stretch>
        </p:blipFill>
        <p:spPr>
          <a:xfrm>
            <a:off x="1440000" y="2868900"/>
            <a:ext cx="6654602" cy="6654602"/>
          </a:xfrm>
          <a:prstGeom prst="rect">
            <a:avLst/>
          </a:prstGeom>
          <a:noFill/>
          <a:ln>
            <a:noFill/>
          </a:ln>
        </p:spPr>
      </p:pic>
      <p:sp>
        <p:nvSpPr>
          <p:cNvPr id="271" name="Google Shape;271;p35"/>
          <p:cNvSpPr txBox="1"/>
          <p:nvPr/>
        </p:nvSpPr>
        <p:spPr>
          <a:xfrm>
            <a:off x="9041775" y="2946475"/>
            <a:ext cx="8571900" cy="572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u="sng">
                <a:solidFill>
                  <a:schemeClr val="dk1"/>
                </a:solidFill>
                <a:latin typeface="Calibri"/>
                <a:ea typeface="Calibri"/>
                <a:cs typeface="Calibri"/>
                <a:sym typeface="Calibri"/>
              </a:rPr>
              <a:t>STEPS:</a:t>
            </a:r>
            <a:endParaRPr b="1" sz="4000" u="sng">
              <a:solidFill>
                <a:schemeClr val="dk1"/>
              </a:solidFill>
              <a:latin typeface="Calibri"/>
              <a:ea typeface="Calibri"/>
              <a:cs typeface="Calibri"/>
              <a:sym typeface="Calibri"/>
            </a:endParaRPr>
          </a:p>
          <a:p>
            <a:pPr indent="-482600" lvl="0" marL="457200" rtl="0" algn="l">
              <a:spcBef>
                <a:spcPts val="0"/>
              </a:spcBef>
              <a:spcAft>
                <a:spcPts val="0"/>
              </a:spcAft>
              <a:buClr>
                <a:schemeClr val="dk1"/>
              </a:buClr>
              <a:buSzPts val="4000"/>
              <a:buFont typeface="Calibri"/>
              <a:buAutoNum type="arabicPeriod"/>
            </a:pPr>
            <a:r>
              <a:rPr lang="en-US" sz="4000">
                <a:solidFill>
                  <a:schemeClr val="dk1"/>
                </a:solidFill>
                <a:latin typeface="Calibri"/>
                <a:ea typeface="Calibri"/>
                <a:cs typeface="Calibri"/>
                <a:sym typeface="Calibri"/>
              </a:rPr>
              <a:t>Give AI an example of Watkins’ scale</a:t>
            </a:r>
            <a:endParaRPr sz="4000">
              <a:solidFill>
                <a:schemeClr val="dk1"/>
              </a:solidFill>
              <a:latin typeface="Calibri"/>
              <a:ea typeface="Calibri"/>
              <a:cs typeface="Calibri"/>
              <a:sym typeface="Calibri"/>
            </a:endParaRPr>
          </a:p>
          <a:p>
            <a:pPr indent="-482600" lvl="0" marL="457200" rtl="0" algn="l">
              <a:spcBef>
                <a:spcPts val="0"/>
              </a:spcBef>
              <a:spcAft>
                <a:spcPts val="0"/>
              </a:spcAft>
              <a:buClr>
                <a:schemeClr val="dk1"/>
              </a:buClr>
              <a:buSzPts val="4000"/>
              <a:buFont typeface="Calibri"/>
              <a:buAutoNum type="arabicPeriod"/>
            </a:pPr>
            <a:r>
              <a:rPr lang="en-US" sz="4000">
                <a:solidFill>
                  <a:schemeClr val="dk1"/>
                </a:solidFill>
                <a:latin typeface="Calibri"/>
                <a:ea typeface="Calibri"/>
                <a:cs typeface="Calibri"/>
                <a:sym typeface="Calibri"/>
              </a:rPr>
              <a:t>Tell AI what you want it to do:</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AutoNum type="alphaLcPeriod"/>
            </a:pPr>
            <a:r>
              <a:rPr lang="en-US" sz="4000">
                <a:solidFill>
                  <a:schemeClr val="dk1"/>
                </a:solidFill>
                <a:latin typeface="Calibri"/>
                <a:ea typeface="Calibri"/>
                <a:cs typeface="Calibri"/>
                <a:sym typeface="Calibri"/>
              </a:rPr>
              <a:t>Give it a role</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AutoNum type="alphaLcPeriod"/>
            </a:pPr>
            <a:r>
              <a:rPr lang="en-US" sz="4000">
                <a:solidFill>
                  <a:schemeClr val="dk1"/>
                </a:solidFill>
                <a:latin typeface="Calibri"/>
                <a:ea typeface="Calibri"/>
                <a:cs typeface="Calibri"/>
                <a:sym typeface="Calibri"/>
              </a:rPr>
              <a:t>Tell it about your class</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AutoNum type="alphaLcPeriod"/>
            </a:pPr>
            <a:r>
              <a:rPr lang="en-US" sz="4000">
                <a:solidFill>
                  <a:schemeClr val="dk1"/>
                </a:solidFill>
                <a:latin typeface="Calibri"/>
                <a:ea typeface="Calibri"/>
                <a:cs typeface="Calibri"/>
                <a:sym typeface="Calibri"/>
              </a:rPr>
              <a:t>Tell it what you want it to produce/format</a:t>
            </a:r>
            <a:endParaRPr sz="4000">
              <a:solidFill>
                <a:schemeClr val="dk1"/>
              </a:solidFill>
              <a:latin typeface="Calibri"/>
              <a:ea typeface="Calibri"/>
              <a:cs typeface="Calibri"/>
              <a:sym typeface="Calibri"/>
            </a:endParaRPr>
          </a:p>
          <a:p>
            <a:pPr indent="-482600" lvl="1" marL="914400" rtl="0" algn="l">
              <a:spcBef>
                <a:spcPts val="0"/>
              </a:spcBef>
              <a:spcAft>
                <a:spcPts val="0"/>
              </a:spcAft>
              <a:buClr>
                <a:schemeClr val="dk1"/>
              </a:buClr>
              <a:buSzPts val="4000"/>
              <a:buFont typeface="Calibri"/>
              <a:buAutoNum type="alphaLcPeriod"/>
            </a:pPr>
            <a:r>
              <a:rPr lang="en-US" sz="4000">
                <a:solidFill>
                  <a:schemeClr val="dk1"/>
                </a:solidFill>
                <a:latin typeface="Calibri"/>
                <a:ea typeface="Calibri"/>
                <a:cs typeface="Calibri"/>
                <a:sym typeface="Calibri"/>
              </a:rPr>
              <a:t>Share the assignment with AI</a:t>
            </a:r>
            <a:endParaRPr sz="4000">
              <a:solidFill>
                <a:schemeClr val="dk1"/>
              </a:solidFill>
              <a:latin typeface="Calibri"/>
              <a:ea typeface="Calibri"/>
              <a:cs typeface="Calibri"/>
              <a:sym typeface="Calibri"/>
            </a:endParaRPr>
          </a:p>
          <a:p>
            <a:pPr indent="0" lvl="0" marL="0" rtl="0" algn="l">
              <a:spcBef>
                <a:spcPts val="0"/>
              </a:spcBef>
              <a:spcAft>
                <a:spcPts val="0"/>
              </a:spcAft>
              <a:buNone/>
            </a:pPr>
            <a:r>
              <a:t/>
            </a:r>
            <a:endParaRPr sz="4000">
              <a:solidFill>
                <a:schemeClr val="dk1"/>
              </a:solidFill>
              <a:latin typeface="Calibri"/>
              <a:ea typeface="Calibri"/>
              <a:cs typeface="Calibri"/>
              <a:sym typeface="Calibri"/>
            </a:endParaRPr>
          </a:p>
        </p:txBody>
      </p:sp>
      <p:sp>
        <p:nvSpPr>
          <p:cNvPr id="272" name="Google Shape;272;p35"/>
          <p:cNvSpPr txBox="1"/>
          <p:nvPr/>
        </p:nvSpPr>
        <p:spPr>
          <a:xfrm>
            <a:off x="8728825" y="8122600"/>
            <a:ext cx="8571900" cy="1662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3200"/>
              <a:t>Link to the example chat: </a:t>
            </a:r>
            <a:r>
              <a:rPr lang="en-US" sz="3200" u="sng">
                <a:solidFill>
                  <a:schemeClr val="hlink"/>
                </a:solidFill>
                <a:hlinkClick r:id="rId5"/>
              </a:rPr>
              <a:t>https://chatgpt.com/share/67c71ce1-f3d0-8008-aaa7-8c6259f6650a</a:t>
            </a:r>
            <a:endParaRPr sz="32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1">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6"/>
          <p:cNvSpPr txBox="1"/>
          <p:nvPr/>
        </p:nvSpPr>
        <p:spPr>
          <a:xfrm>
            <a:off x="1028700" y="1717350"/>
            <a:ext cx="152403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Use AI to create an AI  Engagement Scale</a:t>
            </a:r>
            <a:endParaRPr sz="5400">
              <a:latin typeface="Open Sans ExtraBold"/>
              <a:ea typeface="Open Sans ExtraBold"/>
              <a:cs typeface="Open Sans ExtraBold"/>
              <a:sym typeface="Open Sans ExtraBold"/>
            </a:endParaRPr>
          </a:p>
        </p:txBody>
      </p:sp>
      <p:pic>
        <p:nvPicPr>
          <p:cNvPr id="278" name="Google Shape;278;p36"/>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79" name="Google Shape;279;p36"/>
          <p:cNvPicPr preferRelativeResize="0"/>
          <p:nvPr/>
        </p:nvPicPr>
        <p:blipFill>
          <a:blip r:embed="rId4">
            <a:alphaModFix/>
          </a:blip>
          <a:stretch>
            <a:fillRect/>
          </a:stretch>
        </p:blipFill>
        <p:spPr>
          <a:xfrm>
            <a:off x="1440000" y="2868900"/>
            <a:ext cx="6654602" cy="6654602"/>
          </a:xfrm>
          <a:prstGeom prst="rect">
            <a:avLst/>
          </a:prstGeom>
          <a:noFill/>
          <a:ln>
            <a:noFill/>
          </a:ln>
        </p:spPr>
      </p:pic>
      <p:pic>
        <p:nvPicPr>
          <p:cNvPr id="280" name="Google Shape;280;p36"/>
          <p:cNvPicPr preferRelativeResize="0"/>
          <p:nvPr/>
        </p:nvPicPr>
        <p:blipFill>
          <a:blip r:embed="rId5">
            <a:alphaModFix/>
          </a:blip>
          <a:stretch>
            <a:fillRect/>
          </a:stretch>
        </p:blipFill>
        <p:spPr>
          <a:xfrm>
            <a:off x="3614925" y="3688600"/>
            <a:ext cx="6134625" cy="6134625"/>
          </a:xfrm>
          <a:prstGeom prst="rect">
            <a:avLst/>
          </a:prstGeom>
          <a:noFill/>
          <a:ln>
            <a:noFill/>
          </a:ln>
        </p:spPr>
      </p:pic>
      <p:sp>
        <p:nvSpPr>
          <p:cNvPr id="281" name="Google Shape;281;p36"/>
          <p:cNvSpPr txBox="1"/>
          <p:nvPr/>
        </p:nvSpPr>
        <p:spPr>
          <a:xfrm>
            <a:off x="10077000" y="4907425"/>
            <a:ext cx="7677600" cy="2647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4000">
                <a:solidFill>
                  <a:schemeClr val="dk1"/>
                </a:solidFill>
                <a:latin typeface="Calibri"/>
                <a:ea typeface="Calibri"/>
                <a:cs typeface="Calibri"/>
                <a:sym typeface="Calibri"/>
              </a:rPr>
              <a:t>Now you have a </a:t>
            </a:r>
            <a:r>
              <a:rPr b="1" lang="en-US" sz="4000">
                <a:solidFill>
                  <a:schemeClr val="dk1"/>
                </a:solidFill>
                <a:latin typeface="Calibri"/>
                <a:ea typeface="Calibri"/>
                <a:cs typeface="Calibri"/>
                <a:sym typeface="Calibri"/>
              </a:rPr>
              <a:t>concrete example </a:t>
            </a:r>
            <a:r>
              <a:rPr lang="en-US" sz="4000">
                <a:solidFill>
                  <a:schemeClr val="dk1"/>
                </a:solidFill>
                <a:latin typeface="Calibri"/>
                <a:ea typeface="Calibri"/>
                <a:cs typeface="Calibri"/>
                <a:sym typeface="Calibri"/>
              </a:rPr>
              <a:t>(</a:t>
            </a:r>
            <a:r>
              <a:rPr lang="en-US" sz="4000">
                <a:solidFill>
                  <a:schemeClr val="dk1"/>
                </a:solidFill>
                <a:latin typeface="Calibri"/>
                <a:ea typeface="Calibri"/>
                <a:cs typeface="Calibri"/>
                <a:sym typeface="Calibri"/>
              </a:rPr>
              <a:t>practical</a:t>
            </a:r>
            <a:r>
              <a:rPr lang="en-US" sz="4000">
                <a:solidFill>
                  <a:schemeClr val="dk1"/>
                </a:solidFill>
                <a:latin typeface="Calibri"/>
                <a:ea typeface="Calibri"/>
                <a:cs typeface="Calibri"/>
                <a:sym typeface="Calibri"/>
              </a:rPr>
              <a:t> </a:t>
            </a:r>
            <a:r>
              <a:rPr lang="en-US" sz="4000">
                <a:solidFill>
                  <a:schemeClr val="dk1"/>
                </a:solidFill>
                <a:latin typeface="Calibri"/>
                <a:ea typeface="Calibri"/>
                <a:cs typeface="Calibri"/>
                <a:sym typeface="Calibri"/>
              </a:rPr>
              <a:t>illustration</a:t>
            </a:r>
            <a:r>
              <a:rPr lang="en-US" sz="4000">
                <a:solidFill>
                  <a:schemeClr val="dk1"/>
                </a:solidFill>
                <a:latin typeface="Calibri"/>
                <a:ea typeface="Calibri"/>
                <a:cs typeface="Calibri"/>
                <a:sym typeface="Calibri"/>
              </a:rPr>
              <a:t>) to poll your students, then begin a </a:t>
            </a:r>
            <a:r>
              <a:rPr lang="en-US" sz="4000">
                <a:solidFill>
                  <a:schemeClr val="dk1"/>
                </a:solidFill>
                <a:latin typeface="Calibri"/>
                <a:ea typeface="Calibri"/>
                <a:cs typeface="Calibri"/>
                <a:sym typeface="Calibri"/>
              </a:rPr>
              <a:t>discussion on what is acceptable use.</a:t>
            </a:r>
            <a:endParaRPr sz="4000">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5" name="Shape 285"/>
        <p:cNvGrpSpPr/>
        <p:nvPr/>
      </p:nvGrpSpPr>
      <p:grpSpPr>
        <a:xfrm>
          <a:off x="0" y="0"/>
          <a:ext cx="0" cy="0"/>
          <a:chOff x="0" y="0"/>
          <a:chExt cx="0" cy="0"/>
        </a:xfrm>
      </p:grpSpPr>
      <p:sp>
        <p:nvSpPr>
          <p:cNvPr id="286" name="Google Shape;286;p37"/>
          <p:cNvSpPr txBox="1"/>
          <p:nvPr/>
        </p:nvSpPr>
        <p:spPr>
          <a:xfrm>
            <a:off x="1028700" y="1717350"/>
            <a:ext cx="152403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Use AI to create an AI  Engagement Scale</a:t>
            </a:r>
            <a:endParaRPr sz="5400">
              <a:latin typeface="Open Sans ExtraBold"/>
              <a:ea typeface="Open Sans ExtraBold"/>
              <a:cs typeface="Open Sans ExtraBold"/>
              <a:sym typeface="Open Sans ExtraBold"/>
            </a:endParaRPr>
          </a:p>
        </p:txBody>
      </p:sp>
      <p:pic>
        <p:nvPicPr>
          <p:cNvPr id="287" name="Google Shape;287;p37"/>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88" name="Google Shape;288;p37"/>
          <p:cNvPicPr preferRelativeResize="0"/>
          <p:nvPr/>
        </p:nvPicPr>
        <p:blipFill>
          <a:blip r:embed="rId4">
            <a:alphaModFix/>
          </a:blip>
          <a:stretch>
            <a:fillRect/>
          </a:stretch>
        </p:blipFill>
        <p:spPr>
          <a:xfrm>
            <a:off x="1440000" y="2868900"/>
            <a:ext cx="6654602" cy="6654602"/>
          </a:xfrm>
          <a:prstGeom prst="rect">
            <a:avLst/>
          </a:prstGeom>
          <a:noFill/>
          <a:ln>
            <a:noFill/>
          </a:ln>
        </p:spPr>
      </p:pic>
      <p:pic>
        <p:nvPicPr>
          <p:cNvPr id="289" name="Google Shape;289;p37"/>
          <p:cNvPicPr preferRelativeResize="0"/>
          <p:nvPr/>
        </p:nvPicPr>
        <p:blipFill>
          <a:blip r:embed="rId5">
            <a:alphaModFix/>
          </a:blip>
          <a:stretch>
            <a:fillRect/>
          </a:stretch>
        </p:blipFill>
        <p:spPr>
          <a:xfrm>
            <a:off x="3614925" y="3688600"/>
            <a:ext cx="6134625" cy="6134625"/>
          </a:xfrm>
          <a:prstGeom prst="rect">
            <a:avLst/>
          </a:prstGeom>
          <a:noFill/>
          <a:ln>
            <a:noFill/>
          </a:ln>
        </p:spPr>
      </p:pic>
      <p:sp>
        <p:nvSpPr>
          <p:cNvPr id="290" name="Google Shape;290;p37"/>
          <p:cNvSpPr txBox="1"/>
          <p:nvPr/>
        </p:nvSpPr>
        <p:spPr>
          <a:xfrm>
            <a:off x="10281603" y="7772609"/>
            <a:ext cx="7896300" cy="2031900"/>
          </a:xfrm>
          <a:prstGeom prst="rect">
            <a:avLst/>
          </a:prstGeom>
          <a:solidFill>
            <a:schemeClr val="accent6"/>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4000">
                <a:solidFill>
                  <a:schemeClr val="lt1"/>
                </a:solidFill>
                <a:latin typeface="Calibri"/>
                <a:ea typeface="Calibri"/>
                <a:cs typeface="Calibri"/>
                <a:sym typeface="Calibri"/>
              </a:rPr>
              <a:t>But how are your students going to put this to use? What prompts should they use?</a:t>
            </a:r>
            <a:endParaRPr b="1" sz="4000">
              <a:solidFill>
                <a:schemeClr val="lt1"/>
              </a:solidFill>
              <a:latin typeface="Calibri"/>
              <a:ea typeface="Calibri"/>
              <a:cs typeface="Calibri"/>
              <a:sym typeface="Calibri"/>
            </a:endParaRPr>
          </a:p>
        </p:txBody>
      </p:sp>
      <p:sp>
        <p:nvSpPr>
          <p:cNvPr id="291" name="Google Shape;291;p37"/>
          <p:cNvSpPr txBox="1"/>
          <p:nvPr/>
        </p:nvSpPr>
        <p:spPr>
          <a:xfrm>
            <a:off x="10077000" y="4907425"/>
            <a:ext cx="7677600" cy="26475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4000">
                <a:solidFill>
                  <a:schemeClr val="dk1"/>
                </a:solidFill>
                <a:latin typeface="Calibri"/>
                <a:ea typeface="Calibri"/>
                <a:cs typeface="Calibri"/>
                <a:sym typeface="Calibri"/>
              </a:rPr>
              <a:t>Now you have a </a:t>
            </a:r>
            <a:r>
              <a:rPr b="1" lang="en-US" sz="4000">
                <a:solidFill>
                  <a:schemeClr val="dk1"/>
                </a:solidFill>
                <a:latin typeface="Calibri"/>
                <a:ea typeface="Calibri"/>
                <a:cs typeface="Calibri"/>
                <a:sym typeface="Calibri"/>
              </a:rPr>
              <a:t>concrete example </a:t>
            </a:r>
            <a:r>
              <a:rPr lang="en-US" sz="4000">
                <a:solidFill>
                  <a:schemeClr val="dk1"/>
                </a:solidFill>
                <a:latin typeface="Calibri"/>
                <a:ea typeface="Calibri"/>
                <a:cs typeface="Calibri"/>
                <a:sym typeface="Calibri"/>
              </a:rPr>
              <a:t>(practical illustration) to poll your students, then begin a discussion on what is acceptable use.</a:t>
            </a:r>
            <a:endParaRPr sz="40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8"/>
          <p:cNvSpPr txBox="1"/>
          <p:nvPr/>
        </p:nvSpPr>
        <p:spPr>
          <a:xfrm>
            <a:off x="1028700" y="1717350"/>
            <a:ext cx="16309200" cy="831300"/>
          </a:xfrm>
          <a:prstGeom prst="rect">
            <a:avLst/>
          </a:prstGeom>
          <a:noFill/>
          <a:ln>
            <a:noFill/>
          </a:ln>
        </p:spPr>
        <p:txBody>
          <a:bodyPr anchorCtr="0" anchor="t" bIns="0" lIns="0" spcFirstLastPara="1" rIns="0" wrap="square" tIns="0">
            <a:spAutoFit/>
          </a:bodyPr>
          <a:lstStyle/>
          <a:p>
            <a:pPr indent="0" lvl="0" marL="0" rtl="0" algn="l">
              <a:lnSpc>
                <a:spcPct val="140000"/>
              </a:lnSpc>
              <a:spcBef>
                <a:spcPts val="0"/>
              </a:spcBef>
              <a:spcAft>
                <a:spcPts val="0"/>
              </a:spcAft>
              <a:buSzPts val="1100"/>
              <a:buNone/>
            </a:pPr>
            <a:r>
              <a:rPr lang="en-US" sz="5400">
                <a:latin typeface="Open Sans ExtraBold"/>
                <a:ea typeface="Open Sans ExtraBold"/>
                <a:cs typeface="Open Sans ExtraBold"/>
                <a:sym typeface="Open Sans ExtraBold"/>
              </a:rPr>
              <a:t>Use AI to create Engagement Scale </a:t>
            </a:r>
            <a:r>
              <a:rPr i="1" lang="en-US" sz="5400">
                <a:latin typeface="Open Sans ExtraBold"/>
                <a:ea typeface="Open Sans ExtraBold"/>
                <a:cs typeface="Open Sans ExtraBold"/>
                <a:sym typeface="Open Sans ExtraBold"/>
              </a:rPr>
              <a:t>Prompts</a:t>
            </a:r>
            <a:endParaRPr i="1" sz="5400">
              <a:latin typeface="Open Sans ExtraBold"/>
              <a:ea typeface="Open Sans ExtraBold"/>
              <a:cs typeface="Open Sans ExtraBold"/>
              <a:sym typeface="Open Sans ExtraBold"/>
            </a:endParaRPr>
          </a:p>
        </p:txBody>
      </p:sp>
      <p:pic>
        <p:nvPicPr>
          <p:cNvPr id="297" name="Google Shape;297;p38"/>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298" name="Google Shape;298;p38"/>
          <p:cNvPicPr preferRelativeResize="0"/>
          <p:nvPr/>
        </p:nvPicPr>
        <p:blipFill>
          <a:blip r:embed="rId4">
            <a:alphaModFix/>
          </a:blip>
          <a:stretch>
            <a:fillRect/>
          </a:stretch>
        </p:blipFill>
        <p:spPr>
          <a:xfrm>
            <a:off x="1440000" y="2868900"/>
            <a:ext cx="6654602" cy="6654602"/>
          </a:xfrm>
          <a:prstGeom prst="rect">
            <a:avLst/>
          </a:prstGeom>
          <a:noFill/>
          <a:ln>
            <a:noFill/>
          </a:ln>
        </p:spPr>
      </p:pic>
      <p:pic>
        <p:nvPicPr>
          <p:cNvPr id="299" name="Google Shape;299;p38"/>
          <p:cNvPicPr preferRelativeResize="0"/>
          <p:nvPr/>
        </p:nvPicPr>
        <p:blipFill>
          <a:blip r:embed="rId5">
            <a:alphaModFix/>
          </a:blip>
          <a:stretch>
            <a:fillRect/>
          </a:stretch>
        </p:blipFill>
        <p:spPr>
          <a:xfrm>
            <a:off x="3925152" y="3722975"/>
            <a:ext cx="6400801" cy="6400801"/>
          </a:xfrm>
          <a:prstGeom prst="rect">
            <a:avLst/>
          </a:prstGeom>
          <a:noFill/>
          <a:ln>
            <a:noFill/>
          </a:ln>
        </p:spPr>
      </p:pic>
      <p:sp>
        <p:nvSpPr>
          <p:cNvPr id="300" name="Google Shape;300;p38"/>
          <p:cNvSpPr/>
          <p:nvPr/>
        </p:nvSpPr>
        <p:spPr>
          <a:xfrm>
            <a:off x="8843374" y="2533025"/>
            <a:ext cx="9436824" cy="5769576"/>
          </a:xfrm>
          <a:prstGeom prst="irregularSeal1">
            <a:avLst/>
          </a:prstGeom>
          <a:solidFill>
            <a:schemeClr val="accent6"/>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US" sz="5400">
                <a:solidFill>
                  <a:schemeClr val="lt1"/>
                </a:solidFill>
                <a:latin typeface="Calibri"/>
                <a:ea typeface="Calibri"/>
                <a:cs typeface="Calibri"/>
                <a:sym typeface="Calibri"/>
              </a:rPr>
              <a:t>Use AI to create</a:t>
            </a:r>
            <a:endParaRPr b="1" sz="5400">
              <a:solidFill>
                <a:schemeClr val="lt1"/>
              </a:solidFill>
              <a:latin typeface="Calibri"/>
              <a:ea typeface="Calibri"/>
              <a:cs typeface="Calibri"/>
              <a:sym typeface="Calibri"/>
            </a:endParaRPr>
          </a:p>
          <a:p>
            <a:pPr indent="0" lvl="0" marL="0" rtl="0" algn="ctr">
              <a:spcBef>
                <a:spcPts val="0"/>
              </a:spcBef>
              <a:spcAft>
                <a:spcPts val="0"/>
              </a:spcAft>
              <a:buNone/>
            </a:pPr>
            <a:r>
              <a:rPr b="1" lang="en-US" sz="5400">
                <a:solidFill>
                  <a:schemeClr val="lt1"/>
                </a:solidFill>
                <a:latin typeface="Calibri"/>
                <a:ea typeface="Calibri"/>
                <a:cs typeface="Calibri"/>
                <a:sym typeface="Calibri"/>
              </a:rPr>
              <a:t>the prompts! </a:t>
            </a:r>
            <a:endParaRPr b="1" sz="5400">
              <a:solidFill>
                <a:schemeClr val="lt1"/>
              </a:solidFill>
              <a:latin typeface="Calibri"/>
              <a:ea typeface="Calibri"/>
              <a:cs typeface="Calibri"/>
              <a:sym typeface="Calibri"/>
            </a:endParaRPr>
          </a:p>
        </p:txBody>
      </p:sp>
      <p:sp>
        <p:nvSpPr>
          <p:cNvPr id="301" name="Google Shape;301;p38"/>
          <p:cNvSpPr txBox="1"/>
          <p:nvPr/>
        </p:nvSpPr>
        <p:spPr>
          <a:xfrm>
            <a:off x="10638675" y="8337700"/>
            <a:ext cx="6975000" cy="16623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spAutoFit/>
          </a:bodyPr>
          <a:lstStyle/>
          <a:p>
            <a:pPr indent="0" lvl="0" marL="0" rtl="0" algn="l">
              <a:spcBef>
                <a:spcPts val="0"/>
              </a:spcBef>
              <a:spcAft>
                <a:spcPts val="0"/>
              </a:spcAft>
              <a:buNone/>
            </a:pPr>
            <a:r>
              <a:rPr lang="en-US" sz="3200"/>
              <a:t>Link to the example chat: </a:t>
            </a:r>
            <a:r>
              <a:rPr lang="en-US" sz="3200" u="sng">
                <a:solidFill>
                  <a:schemeClr val="hlink"/>
                </a:solidFill>
                <a:hlinkClick r:id="rId6"/>
              </a:rPr>
              <a:t>https://chatgpt.com/share/67cda93f-3a64-8008-8dd4-bf6b2e287830</a:t>
            </a:r>
            <a:endParaRPr sz="32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39"/>
          <p:cNvSpPr txBox="1"/>
          <p:nvPr/>
        </p:nvSpPr>
        <p:spPr>
          <a:xfrm>
            <a:off x="1028700" y="1717350"/>
            <a:ext cx="13233900" cy="831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None/>
            </a:pPr>
            <a:r>
              <a:rPr lang="en-US" sz="5400">
                <a:latin typeface="Open Sans ExtraBold"/>
                <a:ea typeface="Open Sans ExtraBold"/>
                <a:cs typeface="Open Sans ExtraBold"/>
                <a:sym typeface="Open Sans ExtraBold"/>
              </a:rPr>
              <a:t>Recap:AI engagement scale</a:t>
            </a:r>
            <a:endParaRPr sz="5400">
              <a:latin typeface="Open Sans ExtraBold"/>
              <a:ea typeface="Open Sans ExtraBold"/>
              <a:cs typeface="Open Sans ExtraBold"/>
              <a:sym typeface="Open Sans ExtraBold"/>
            </a:endParaRPr>
          </a:p>
        </p:txBody>
      </p:sp>
      <p:sp>
        <p:nvSpPr>
          <p:cNvPr id="307" name="Google Shape;307;p39"/>
          <p:cNvSpPr txBox="1"/>
          <p:nvPr/>
        </p:nvSpPr>
        <p:spPr>
          <a:xfrm>
            <a:off x="2424025" y="3522125"/>
            <a:ext cx="12413400" cy="4520100"/>
          </a:xfrm>
          <a:prstGeom prst="rect">
            <a:avLst/>
          </a:prstGeom>
          <a:noFill/>
          <a:ln>
            <a:noFill/>
          </a:ln>
        </p:spPr>
        <p:txBody>
          <a:bodyPr anchorCtr="0" anchor="t" bIns="0" lIns="0" spcFirstLastPara="1" rIns="0" wrap="square" tIns="0">
            <a:spAutoFit/>
          </a:bodyPr>
          <a:lstStyle/>
          <a:p>
            <a:pPr indent="-495300" lvl="0" marL="457200" rtl="0" algn="l">
              <a:spcBef>
                <a:spcPts val="0"/>
              </a:spcBef>
              <a:spcAft>
                <a:spcPts val="0"/>
              </a:spcAft>
              <a:buClr>
                <a:schemeClr val="dk1"/>
              </a:buClr>
              <a:buSzPts val="4200"/>
              <a:buFont typeface="Barlow"/>
              <a:buAutoNum type="arabicPeriod"/>
            </a:pPr>
            <a:r>
              <a:rPr lang="en-US" sz="4200">
                <a:solidFill>
                  <a:schemeClr val="dk1"/>
                </a:solidFill>
                <a:latin typeface="Barlow"/>
                <a:ea typeface="Barlow"/>
                <a:cs typeface="Barlow"/>
                <a:sym typeface="Barlow"/>
              </a:rPr>
              <a:t>Create an AI  Engagement Scale for an assignment</a:t>
            </a:r>
            <a:endParaRPr sz="4200">
              <a:solidFill>
                <a:schemeClr val="dk1"/>
              </a:solidFill>
              <a:latin typeface="Barlow"/>
              <a:ea typeface="Barlow"/>
              <a:cs typeface="Barlow"/>
              <a:sym typeface="Barlow"/>
            </a:endParaRPr>
          </a:p>
          <a:p>
            <a:pPr indent="-495300" lvl="0" marL="457200" rtl="0" algn="l">
              <a:spcBef>
                <a:spcPts val="1000"/>
              </a:spcBef>
              <a:spcAft>
                <a:spcPts val="0"/>
              </a:spcAft>
              <a:buClr>
                <a:schemeClr val="dk1"/>
              </a:buClr>
              <a:buSzPts val="4200"/>
              <a:buFont typeface="Barlow"/>
              <a:buAutoNum type="arabicPeriod"/>
            </a:pPr>
            <a:r>
              <a:rPr lang="en-US" sz="4200">
                <a:solidFill>
                  <a:schemeClr val="dk1"/>
                </a:solidFill>
                <a:latin typeface="Barlow"/>
                <a:ea typeface="Barlow"/>
                <a:cs typeface="Barlow"/>
                <a:sym typeface="Barlow"/>
              </a:rPr>
              <a:t>Rate your acceptance on the AI Engagement Scale</a:t>
            </a:r>
            <a:endParaRPr sz="4200">
              <a:solidFill>
                <a:schemeClr val="dk1"/>
              </a:solidFill>
              <a:latin typeface="Barlow"/>
              <a:ea typeface="Barlow"/>
              <a:cs typeface="Barlow"/>
              <a:sym typeface="Barlow"/>
            </a:endParaRPr>
          </a:p>
          <a:p>
            <a:pPr indent="-495300" lvl="0" marL="457200" rtl="0" algn="l">
              <a:spcBef>
                <a:spcPts val="1000"/>
              </a:spcBef>
              <a:spcAft>
                <a:spcPts val="0"/>
              </a:spcAft>
              <a:buClr>
                <a:schemeClr val="dk1"/>
              </a:buClr>
              <a:buSzPts val="4200"/>
              <a:buFont typeface="Barlow"/>
              <a:buAutoNum type="arabicPeriod"/>
            </a:pPr>
            <a:r>
              <a:rPr lang="en-US" sz="4200">
                <a:solidFill>
                  <a:schemeClr val="dk1"/>
                </a:solidFill>
                <a:latin typeface="Barlow"/>
                <a:ea typeface="Barlow"/>
                <a:cs typeface="Barlow"/>
                <a:sym typeface="Barlow"/>
              </a:rPr>
              <a:t>Have students rate the AI Engagement Scale</a:t>
            </a:r>
            <a:endParaRPr sz="4200">
              <a:solidFill>
                <a:schemeClr val="dk1"/>
              </a:solidFill>
              <a:latin typeface="Barlow"/>
              <a:ea typeface="Barlow"/>
              <a:cs typeface="Barlow"/>
              <a:sym typeface="Barlow"/>
            </a:endParaRPr>
          </a:p>
          <a:p>
            <a:pPr indent="-495300" lvl="0" marL="457200" rtl="0" algn="l">
              <a:spcBef>
                <a:spcPts val="1000"/>
              </a:spcBef>
              <a:spcAft>
                <a:spcPts val="0"/>
              </a:spcAft>
              <a:buClr>
                <a:schemeClr val="dk1"/>
              </a:buClr>
              <a:buSzPts val="4200"/>
              <a:buFont typeface="Barlow"/>
              <a:buAutoNum type="arabicPeriod"/>
            </a:pPr>
            <a:r>
              <a:rPr lang="en-US" sz="4200">
                <a:solidFill>
                  <a:schemeClr val="dk1"/>
                </a:solidFill>
                <a:latin typeface="Barlow"/>
                <a:ea typeface="Barlow"/>
                <a:cs typeface="Barlow"/>
                <a:sym typeface="Barlow"/>
              </a:rPr>
              <a:t>Engage your students in a discussion</a:t>
            </a:r>
            <a:endParaRPr sz="4200">
              <a:solidFill>
                <a:schemeClr val="dk1"/>
              </a:solidFill>
              <a:latin typeface="Barlow"/>
              <a:ea typeface="Barlow"/>
              <a:cs typeface="Barlow"/>
              <a:sym typeface="Barlow"/>
            </a:endParaRPr>
          </a:p>
          <a:p>
            <a:pPr indent="-495300" lvl="0" marL="457200" rtl="0" algn="l">
              <a:spcBef>
                <a:spcPts val="1000"/>
              </a:spcBef>
              <a:spcAft>
                <a:spcPts val="0"/>
              </a:spcAft>
              <a:buClr>
                <a:schemeClr val="dk1"/>
              </a:buClr>
              <a:buSzPts val="4200"/>
              <a:buFont typeface="Barlow"/>
              <a:buAutoNum type="arabicPeriod"/>
            </a:pPr>
            <a:r>
              <a:rPr lang="en-US" sz="4200">
                <a:solidFill>
                  <a:schemeClr val="dk1"/>
                </a:solidFill>
                <a:latin typeface="Barlow"/>
                <a:ea typeface="Barlow"/>
                <a:cs typeface="Barlow"/>
                <a:sym typeface="Barlow"/>
              </a:rPr>
              <a:t>Develop &amp; share Guided AI Prompting</a:t>
            </a:r>
            <a:endParaRPr sz="4200">
              <a:solidFill>
                <a:schemeClr val="dk1"/>
              </a:solidFill>
              <a:latin typeface="Barlow"/>
              <a:ea typeface="Barlow"/>
              <a:cs typeface="Barlow"/>
              <a:sym typeface="Barlow"/>
            </a:endParaRPr>
          </a:p>
          <a:p>
            <a:pPr indent="-495300" lvl="0" marL="457200" rtl="0" algn="l">
              <a:spcBef>
                <a:spcPts val="1000"/>
              </a:spcBef>
              <a:spcAft>
                <a:spcPts val="1000"/>
              </a:spcAft>
              <a:buClr>
                <a:schemeClr val="dk1"/>
              </a:buClr>
              <a:buSzPts val="4200"/>
              <a:buFont typeface="Barlow"/>
              <a:buAutoNum type="arabicPeriod"/>
            </a:pPr>
            <a:r>
              <a:rPr lang="en-US" sz="4200">
                <a:solidFill>
                  <a:schemeClr val="dk1"/>
                </a:solidFill>
                <a:latin typeface="Barlow"/>
                <a:ea typeface="Barlow"/>
                <a:cs typeface="Barlow"/>
                <a:sym typeface="Barlow"/>
              </a:rPr>
              <a:t>Revisit, do more than once</a:t>
            </a:r>
            <a:endParaRPr sz="4200">
              <a:solidFill>
                <a:schemeClr val="dk1"/>
              </a:solidFill>
              <a:latin typeface="Open Sans"/>
              <a:ea typeface="Open Sans"/>
              <a:cs typeface="Open Sans"/>
              <a:sym typeface="Open Sans"/>
            </a:endParaRPr>
          </a:p>
        </p:txBody>
      </p:sp>
      <p:pic>
        <p:nvPicPr>
          <p:cNvPr id="308" name="Google Shape;308;p39"/>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309" name="Google Shape;309;p39"/>
          <p:cNvPicPr preferRelativeResize="0"/>
          <p:nvPr/>
        </p:nvPicPr>
        <p:blipFill>
          <a:blip r:embed="rId4">
            <a:alphaModFix/>
          </a:blip>
          <a:stretch>
            <a:fillRect/>
          </a:stretch>
        </p:blipFill>
        <p:spPr>
          <a:xfrm>
            <a:off x="13397100" y="5247600"/>
            <a:ext cx="4572001" cy="457200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7">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pic>
        <p:nvPicPr>
          <p:cNvPr id="314" name="Google Shape;314;p40"/>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315" name="Google Shape;315;p40"/>
          <p:cNvPicPr preferRelativeResize="0"/>
          <p:nvPr/>
        </p:nvPicPr>
        <p:blipFill>
          <a:blip r:embed="rId4">
            <a:alphaModFix/>
          </a:blip>
          <a:stretch>
            <a:fillRect/>
          </a:stretch>
        </p:blipFill>
        <p:spPr>
          <a:xfrm>
            <a:off x="763375" y="654250"/>
            <a:ext cx="7746800" cy="7573925"/>
          </a:xfrm>
          <a:prstGeom prst="rect">
            <a:avLst/>
          </a:prstGeom>
          <a:noFill/>
          <a:ln>
            <a:noFill/>
          </a:ln>
        </p:spPr>
      </p:pic>
      <p:sp>
        <p:nvSpPr>
          <p:cNvPr id="316" name="Google Shape;316;p40"/>
          <p:cNvSpPr txBox="1"/>
          <p:nvPr/>
        </p:nvSpPr>
        <p:spPr>
          <a:xfrm>
            <a:off x="1391075" y="8507700"/>
            <a:ext cx="64914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US" sz="4200">
                <a:solidFill>
                  <a:schemeClr val="dk1"/>
                </a:solidFill>
                <a:latin typeface="Barlow"/>
                <a:ea typeface="Barlow"/>
                <a:cs typeface="Barlow"/>
                <a:sym typeface="Barlow"/>
              </a:rPr>
              <a:t>What</a:t>
            </a:r>
            <a:r>
              <a:rPr lang="en-US" sz="4200">
                <a:solidFill>
                  <a:schemeClr val="dk1"/>
                </a:solidFill>
                <a:latin typeface="Barlow"/>
                <a:ea typeface="Barlow"/>
                <a:cs typeface="Barlow"/>
                <a:sym typeface="Barlow"/>
              </a:rPr>
              <a:t> teaching used to be. </a:t>
            </a:r>
            <a:endParaRPr sz="4200">
              <a:solidFill>
                <a:schemeClr val="dk1"/>
              </a:solidFill>
              <a:latin typeface="Open Sans"/>
              <a:ea typeface="Open Sans"/>
              <a:cs typeface="Open Sans"/>
              <a:sym typeface="Open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0" name="Shape 320"/>
        <p:cNvGrpSpPr/>
        <p:nvPr/>
      </p:nvGrpSpPr>
      <p:grpSpPr>
        <a:xfrm>
          <a:off x="0" y="0"/>
          <a:ext cx="0" cy="0"/>
          <a:chOff x="0" y="0"/>
          <a:chExt cx="0" cy="0"/>
        </a:xfrm>
      </p:grpSpPr>
      <p:pic>
        <p:nvPicPr>
          <p:cNvPr id="321" name="Google Shape;321;p41"/>
          <p:cNvPicPr preferRelativeResize="0"/>
          <p:nvPr/>
        </p:nvPicPr>
        <p:blipFill rotWithShape="1">
          <a:blip r:embed="rId3">
            <a:alphaModFix/>
          </a:blip>
          <a:srcRect b="0" l="0" r="0" t="0"/>
          <a:stretch/>
        </p:blipFill>
        <p:spPr>
          <a:xfrm>
            <a:off x="14333556" y="435297"/>
            <a:ext cx="3280115" cy="1186805"/>
          </a:xfrm>
          <a:prstGeom prst="rect">
            <a:avLst/>
          </a:prstGeom>
          <a:noFill/>
          <a:ln>
            <a:noFill/>
          </a:ln>
        </p:spPr>
      </p:pic>
      <p:pic>
        <p:nvPicPr>
          <p:cNvPr id="322" name="Google Shape;322;p41"/>
          <p:cNvPicPr preferRelativeResize="0"/>
          <p:nvPr/>
        </p:nvPicPr>
        <p:blipFill>
          <a:blip r:embed="rId4">
            <a:alphaModFix/>
          </a:blip>
          <a:stretch>
            <a:fillRect/>
          </a:stretch>
        </p:blipFill>
        <p:spPr>
          <a:xfrm>
            <a:off x="763375" y="654250"/>
            <a:ext cx="7746800" cy="7573925"/>
          </a:xfrm>
          <a:prstGeom prst="rect">
            <a:avLst/>
          </a:prstGeom>
          <a:noFill/>
          <a:ln>
            <a:noFill/>
          </a:ln>
        </p:spPr>
      </p:pic>
      <p:sp>
        <p:nvSpPr>
          <p:cNvPr id="323" name="Google Shape;323;p41"/>
          <p:cNvSpPr txBox="1"/>
          <p:nvPr/>
        </p:nvSpPr>
        <p:spPr>
          <a:xfrm>
            <a:off x="1391075" y="8507700"/>
            <a:ext cx="64914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US" sz="4200">
                <a:solidFill>
                  <a:schemeClr val="dk1"/>
                </a:solidFill>
                <a:latin typeface="Barlow"/>
                <a:ea typeface="Barlow"/>
                <a:cs typeface="Barlow"/>
                <a:sym typeface="Barlow"/>
              </a:rPr>
              <a:t>How Teaching used to be. </a:t>
            </a:r>
            <a:endParaRPr sz="4200">
              <a:solidFill>
                <a:schemeClr val="dk1"/>
              </a:solidFill>
              <a:latin typeface="Open Sans"/>
              <a:ea typeface="Open Sans"/>
              <a:cs typeface="Open Sans"/>
              <a:sym typeface="Open Sans"/>
            </a:endParaRPr>
          </a:p>
        </p:txBody>
      </p:sp>
      <p:pic>
        <p:nvPicPr>
          <p:cNvPr id="324" name="Google Shape;324;p41"/>
          <p:cNvPicPr preferRelativeResize="0"/>
          <p:nvPr/>
        </p:nvPicPr>
        <p:blipFill>
          <a:blip r:embed="rId5">
            <a:alphaModFix/>
          </a:blip>
          <a:stretch>
            <a:fillRect/>
          </a:stretch>
        </p:blipFill>
        <p:spPr>
          <a:xfrm>
            <a:off x="9112725" y="1919825"/>
            <a:ext cx="7693207" cy="7573925"/>
          </a:xfrm>
          <a:prstGeom prst="rect">
            <a:avLst/>
          </a:prstGeom>
          <a:noFill/>
          <a:ln>
            <a:noFill/>
          </a:ln>
        </p:spPr>
      </p:pic>
      <p:sp>
        <p:nvSpPr>
          <p:cNvPr id="325" name="Google Shape;325;p41"/>
          <p:cNvSpPr txBox="1"/>
          <p:nvPr/>
        </p:nvSpPr>
        <p:spPr>
          <a:xfrm>
            <a:off x="9581050" y="9730075"/>
            <a:ext cx="6999900" cy="646500"/>
          </a:xfrm>
          <a:prstGeom prst="rect">
            <a:avLst/>
          </a:prstGeom>
          <a:noFill/>
          <a:ln>
            <a:noFill/>
          </a:ln>
        </p:spPr>
        <p:txBody>
          <a:bodyPr anchorCtr="0" anchor="t" bIns="0" lIns="0" spcFirstLastPara="1" rIns="0" wrap="square" tIns="0">
            <a:spAutoFit/>
          </a:bodyPr>
          <a:lstStyle/>
          <a:p>
            <a:pPr indent="0" lvl="0" marL="0" rtl="0" algn="l">
              <a:spcBef>
                <a:spcPts val="0"/>
              </a:spcBef>
              <a:spcAft>
                <a:spcPts val="1000"/>
              </a:spcAft>
              <a:buNone/>
            </a:pPr>
            <a:r>
              <a:rPr lang="en-US" sz="4200">
                <a:solidFill>
                  <a:schemeClr val="dk1"/>
                </a:solidFill>
                <a:latin typeface="Barlow"/>
                <a:ea typeface="Barlow"/>
                <a:cs typeface="Barlow"/>
                <a:sym typeface="Barlow"/>
              </a:rPr>
              <a:t>How teaching feels right now. </a:t>
            </a:r>
            <a:endParaRPr sz="4200">
              <a:solidFill>
                <a:schemeClr val="dk1"/>
              </a:solidFill>
              <a:latin typeface="Open Sans"/>
              <a:ea typeface="Open Sans"/>
              <a:cs typeface="Open Sans"/>
              <a:sym typeface="Open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id="330" name="Google Shape;330;p42"/>
          <p:cNvPicPr preferRelativeResize="0"/>
          <p:nvPr/>
        </p:nvPicPr>
        <p:blipFill rotWithShape="1">
          <a:blip r:embed="rId3">
            <a:alphaModFix/>
          </a:blip>
          <a:srcRect b="24983" l="-1960" r="83056" t="10395"/>
          <a:stretch/>
        </p:blipFill>
        <p:spPr>
          <a:xfrm>
            <a:off x="-762000" y="0"/>
            <a:ext cx="7315200" cy="10287000"/>
          </a:xfrm>
          <a:prstGeom prst="rect">
            <a:avLst/>
          </a:prstGeom>
          <a:noFill/>
          <a:ln>
            <a:noFill/>
          </a:ln>
        </p:spPr>
      </p:pic>
      <p:pic>
        <p:nvPicPr>
          <p:cNvPr id="331" name="Google Shape;331;p42"/>
          <p:cNvPicPr preferRelativeResize="0"/>
          <p:nvPr/>
        </p:nvPicPr>
        <p:blipFill rotWithShape="1">
          <a:blip r:embed="rId4">
            <a:alphaModFix/>
          </a:blip>
          <a:srcRect b="0" l="48951" r="8148" t="0"/>
          <a:stretch/>
        </p:blipFill>
        <p:spPr>
          <a:xfrm>
            <a:off x="1874035" y="1233332"/>
            <a:ext cx="5964110" cy="7820336"/>
          </a:xfrm>
          <a:prstGeom prst="rect">
            <a:avLst/>
          </a:prstGeom>
          <a:noFill/>
          <a:ln>
            <a:noFill/>
          </a:ln>
        </p:spPr>
      </p:pic>
      <p:pic>
        <p:nvPicPr>
          <p:cNvPr id="332" name="Google Shape;332;p42"/>
          <p:cNvPicPr preferRelativeResize="0"/>
          <p:nvPr/>
        </p:nvPicPr>
        <p:blipFill rotWithShape="1">
          <a:blip r:embed="rId5">
            <a:alphaModFix/>
          </a:blip>
          <a:srcRect b="0" l="0" r="0" t="0"/>
          <a:stretch/>
        </p:blipFill>
        <p:spPr>
          <a:xfrm>
            <a:off x="8743220" y="1282524"/>
            <a:ext cx="7494617" cy="2711689"/>
          </a:xfrm>
          <a:prstGeom prst="rect">
            <a:avLst/>
          </a:prstGeom>
          <a:noFill/>
          <a:ln>
            <a:noFill/>
          </a:ln>
        </p:spPr>
      </p:pic>
      <p:sp>
        <p:nvSpPr>
          <p:cNvPr id="333" name="Google Shape;333;p42"/>
          <p:cNvSpPr txBox="1"/>
          <p:nvPr/>
        </p:nvSpPr>
        <p:spPr>
          <a:xfrm>
            <a:off x="8785887" y="4159645"/>
            <a:ext cx="7628079" cy="444132"/>
          </a:xfrm>
          <a:prstGeom prst="rect">
            <a:avLst/>
          </a:prstGeom>
          <a:noFill/>
          <a:ln>
            <a:noFill/>
          </a:ln>
        </p:spPr>
        <p:txBody>
          <a:bodyPr anchorCtr="0" anchor="t" bIns="0" lIns="0" spcFirstLastPara="1" rIns="0" wrap="square" tIns="0">
            <a:spAutoFit/>
          </a:bodyPr>
          <a:lstStyle/>
          <a:p>
            <a:pPr indent="0" lvl="0" marL="0" marR="0" rtl="0" algn="just">
              <a:lnSpc>
                <a:spcPct val="139984"/>
              </a:lnSpc>
              <a:spcBef>
                <a:spcPts val="0"/>
              </a:spcBef>
              <a:spcAft>
                <a:spcPts val="0"/>
              </a:spcAft>
              <a:buNone/>
            </a:pPr>
            <a:r>
              <a:rPr lang="en-US" sz="2641">
                <a:solidFill>
                  <a:srgbClr val="000000"/>
                </a:solidFill>
                <a:latin typeface="Open Sans"/>
                <a:ea typeface="Open Sans"/>
                <a:cs typeface="Open Sans"/>
                <a:sym typeface="Open Sans"/>
              </a:rPr>
              <a:t>Develop your teaching your way</a:t>
            </a:r>
            <a:endParaRPr/>
          </a:p>
        </p:txBody>
      </p:sp>
      <p:sp>
        <p:nvSpPr>
          <p:cNvPr id="334" name="Google Shape;334;p42"/>
          <p:cNvSpPr txBox="1"/>
          <p:nvPr/>
        </p:nvSpPr>
        <p:spPr>
          <a:xfrm>
            <a:off x="8721886" y="5623209"/>
            <a:ext cx="7451950" cy="130936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7700">
                <a:solidFill>
                  <a:srgbClr val="000000"/>
                </a:solidFill>
                <a:latin typeface="Open Sans ExtraBold"/>
                <a:ea typeface="Open Sans ExtraBold"/>
                <a:cs typeface="Open Sans ExtraBold"/>
                <a:sym typeface="Open Sans ExtraBold"/>
              </a:rPr>
              <a:t>Thank you!</a:t>
            </a:r>
            <a:endParaRPr/>
          </a:p>
        </p:txBody>
      </p:sp>
      <p:sp>
        <p:nvSpPr>
          <p:cNvPr id="335" name="Google Shape;335;p42"/>
          <p:cNvSpPr txBox="1"/>
          <p:nvPr/>
        </p:nvSpPr>
        <p:spPr>
          <a:xfrm>
            <a:off x="8700553" y="8341199"/>
            <a:ext cx="7494617" cy="71246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lang="en-US" sz="4200">
                <a:solidFill>
                  <a:srgbClr val="000000"/>
                </a:solidFill>
                <a:latin typeface="Open Sans"/>
                <a:ea typeface="Open Sans"/>
                <a:cs typeface="Open Sans"/>
                <a:sym typeface="Open Sans"/>
              </a:rPr>
              <a:t>support@onehe.org</a:t>
            </a:r>
            <a:endParaRPr/>
          </a:p>
        </p:txBody>
      </p:sp>
      <p:sp>
        <p:nvSpPr>
          <p:cNvPr id="336" name="Google Shape;336;p42"/>
          <p:cNvSpPr txBox="1"/>
          <p:nvPr/>
        </p:nvSpPr>
        <p:spPr>
          <a:xfrm>
            <a:off x="-4572000" y="9400875"/>
            <a:ext cx="10248662" cy="538918"/>
          </a:xfrm>
          <a:prstGeom prst="rect">
            <a:avLst/>
          </a:prstGeom>
          <a:noFill/>
          <a:ln>
            <a:noFill/>
          </a:ln>
        </p:spPr>
        <p:txBody>
          <a:bodyPr anchorCtr="0" anchor="t" bIns="0" lIns="0" spcFirstLastPara="1" rIns="0" wrap="square" tIns="0">
            <a:spAutoFit/>
          </a:bodyPr>
          <a:lstStyle/>
          <a:p>
            <a:pPr indent="0" lvl="0" marL="0" marR="0" rtl="0" algn="r">
              <a:lnSpc>
                <a:spcPct val="140006"/>
              </a:lnSpc>
              <a:spcBef>
                <a:spcPts val="0"/>
              </a:spcBef>
              <a:spcAft>
                <a:spcPts val="0"/>
              </a:spcAft>
              <a:buNone/>
            </a:pPr>
            <a:r>
              <a:rPr b="1" lang="en-US" sz="3157">
                <a:solidFill>
                  <a:srgbClr val="FFFFFF"/>
                </a:solidFill>
                <a:latin typeface="Open Sans"/>
                <a:ea typeface="Open Sans"/>
                <a:cs typeface="Open Sans"/>
                <a:sym typeface="Open Sans"/>
              </a:rPr>
              <a:t>www.onehe.org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